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4630400" cy="8229600"/>
  <p:notesSz cx="8229600" cy="146304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erriweather Bold" pitchFamily="2" charset="77"/>
      <p:bold r:id="rId33"/>
    </p:embeddedFont>
    <p:embeddedFont>
      <p:font typeface="Open Sans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25"/>
    <p:restoredTop sz="94610"/>
  </p:normalViewPr>
  <p:slideViewPr>
    <p:cSldViewPr snapToGrid="0" snapToObjects="1">
      <p:cViewPr varScale="1">
        <p:scale>
          <a:sx n="106" d="100"/>
          <a:sy n="106" d="100"/>
        </p:scale>
        <p:origin x="216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44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1120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IoT in Logistics: Revolutionizing the Supply Chain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7770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comprehensive introduction to the transformative power of IoT in modern logistics, exploring its definition, importance, key components, and real-world applications.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370439" y="5971103"/>
            <a:ext cx="18228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WW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280190" y="5814255"/>
            <a:ext cx="172914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Zailani bin Abdullah, Ph.D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882" y="604004"/>
            <a:ext cx="13096637" cy="1369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Key Components of an IoT Logistics System: An Overview</a:t>
            </a:r>
            <a:endParaRPr lang="en-US" sz="4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642" y="2411611"/>
            <a:ext cx="1620679" cy="12624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78235" y="2980134"/>
            <a:ext cx="125492" cy="438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5070396" y="2630686"/>
            <a:ext cx="2738914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Software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5070396" y="3104436"/>
            <a:ext cx="3287911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management and analytics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906089" y="3686175"/>
            <a:ext cx="8902660" cy="15240"/>
          </a:xfrm>
          <a:prstGeom prst="roundRect">
            <a:avLst>
              <a:gd name="adj" fmla="val 603870"/>
            </a:avLst>
          </a:prstGeom>
          <a:solidFill>
            <a:srgbClr val="E5BEB2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303" y="3728799"/>
            <a:ext cx="3241358" cy="126242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58114" y="4140875"/>
            <a:ext cx="165735" cy="438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5880735" y="3947874"/>
            <a:ext cx="2206109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Processing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5880735" y="4421624"/>
            <a:ext cx="2206109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Actionable Insights</a:t>
            </a:r>
            <a:endParaRPr lang="en-US" sz="1700" dirty="0"/>
          </a:p>
        </p:txBody>
      </p:sp>
      <p:sp>
        <p:nvSpPr>
          <p:cNvPr id="12" name="Shape 8"/>
          <p:cNvSpPr/>
          <p:nvPr/>
        </p:nvSpPr>
        <p:spPr>
          <a:xfrm>
            <a:off x="5716429" y="5003363"/>
            <a:ext cx="8092321" cy="15240"/>
          </a:xfrm>
          <a:prstGeom prst="roundRect">
            <a:avLst>
              <a:gd name="adj" fmla="val 603870"/>
            </a:avLst>
          </a:prstGeom>
          <a:solidFill>
            <a:srgbClr val="E5BEB2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963" y="5045988"/>
            <a:ext cx="4862036" cy="126242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63352" y="5458063"/>
            <a:ext cx="155019" cy="438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0"/>
          <p:cNvSpPr/>
          <p:nvPr/>
        </p:nvSpPr>
        <p:spPr>
          <a:xfrm>
            <a:off x="6691074" y="5265063"/>
            <a:ext cx="2357199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Connectivity</a:t>
            </a:r>
            <a:endParaRPr lang="en-US" sz="2150" dirty="0"/>
          </a:p>
        </p:txBody>
      </p:sp>
      <p:sp>
        <p:nvSpPr>
          <p:cNvPr id="16" name="Text 11"/>
          <p:cNvSpPr/>
          <p:nvPr/>
        </p:nvSpPr>
        <p:spPr>
          <a:xfrm>
            <a:off x="6691074" y="5738813"/>
            <a:ext cx="2357199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Device Communication</a:t>
            </a:r>
            <a:endParaRPr lang="en-US" sz="1700" dirty="0"/>
          </a:p>
        </p:txBody>
      </p:sp>
      <p:sp>
        <p:nvSpPr>
          <p:cNvPr id="17" name="Shape 12"/>
          <p:cNvSpPr/>
          <p:nvPr/>
        </p:nvSpPr>
        <p:spPr>
          <a:xfrm>
            <a:off x="6526768" y="6320552"/>
            <a:ext cx="7281982" cy="15240"/>
          </a:xfrm>
          <a:prstGeom prst="roundRect">
            <a:avLst>
              <a:gd name="adj" fmla="val 603870"/>
            </a:avLst>
          </a:prstGeom>
          <a:solidFill>
            <a:srgbClr val="E5BEB2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05" y="6363176"/>
            <a:ext cx="6482834" cy="1262420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950375" y="6775252"/>
            <a:ext cx="181094" cy="438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150" dirty="0"/>
          </a:p>
        </p:txBody>
      </p:sp>
      <p:sp>
        <p:nvSpPr>
          <p:cNvPr id="20" name="Text 14"/>
          <p:cNvSpPr/>
          <p:nvPr/>
        </p:nvSpPr>
        <p:spPr>
          <a:xfrm>
            <a:off x="7501414" y="6582251"/>
            <a:ext cx="1552099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Sensors</a:t>
            </a:r>
            <a:endParaRPr lang="en-US" sz="2150" dirty="0"/>
          </a:p>
        </p:txBody>
      </p:sp>
      <p:sp>
        <p:nvSpPr>
          <p:cNvPr id="21" name="Text 15"/>
          <p:cNvSpPr/>
          <p:nvPr/>
        </p:nvSpPr>
        <p:spPr>
          <a:xfrm>
            <a:off x="7501414" y="7056001"/>
            <a:ext cx="1552099" cy="350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Gathering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731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Sensors: Gathering Data from the Physical World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08496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0387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Temperature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529149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temperature-sensitive goods.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3208496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60388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Location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6529268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 location in real-time.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3208496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60387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Humidity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6529149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Ensure optimal storage conditions.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69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Connectivity: Enabling Communication Between Devices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Cellular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28455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Wide area coverage.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Wi-Fi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4932640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Local network connectivity.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Bluetooth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07022" y="4932640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Short-range communication.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LPWAN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013638" y="4932640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Low-power wide area networks.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37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Processing: Transforming Raw Data into Actionable Insights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7656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40328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3203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Storage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693795"/>
            <a:ext cx="44748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Cloud-based data lakes for large data sets.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426827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39685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623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Analytics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5114092"/>
            <a:ext cx="509206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Machine learning algorithms to extract patterns.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68856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81715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624387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60439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Visualization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534388"/>
            <a:ext cx="54806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Dashboards to monitor key performance indicators.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6444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Software Platforms: Managing and Analyzing IoT Data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730942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965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Aggregation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45579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Centralize data from multiple sources.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730942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965377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Monitoring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4810125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 key metrics and events.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64284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8772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Alert Management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36770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Notifications for critical situations.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961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Examples of IoT Applications in Logistics: Real-World Scenarios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3812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466273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3812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Smart Pallets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87168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 goods in real-time.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38126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4466273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43812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Connected Vehicles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87168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 routes and fuel.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7165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801558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Wearable Tech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20696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Enhance worker safety.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63479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Smart Pallets and Containers: Tracking Goods Throughout the Supply Chain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4338757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5132546"/>
            <a:ext cx="22919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Tracking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5977295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Follow goods through their journey.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4" y="433875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5132546"/>
            <a:ext cx="22920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Condition Monitoring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5977295"/>
            <a:ext cx="22920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Ensure goods are transported correctly.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538" y="4338757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5132546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Security Alerts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5622965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Notify of tampering during transportation.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69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Connected Vehicles: Optimizing Routes and Fuel Consumption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Route Optimization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 delivery times with analytics.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Fuel Efficiency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driving behavior for reduced fuel costs.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351496"/>
            <a:ext cx="33588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Predictive Maintenance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Prevent vehicle downtime with sensor alerts.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585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Wearable Technology for Workers: Enhancing Safety and Productivity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27045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8572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Smart Watches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34769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Improve communication and task management.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3027045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8573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Smart Glasses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6347817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Hands-free navigation and information access.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3027045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8572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Safety Vests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6347698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worker location and vital signs.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9465" y="880586"/>
            <a:ext cx="7717869" cy="1273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Drone Delivery: Streamlining Last-Mile Logistics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465" y="2459355"/>
            <a:ext cx="1018699" cy="12224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23678" y="2663071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Order Placement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23678" y="3103483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Customer places order online.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465" y="3681770"/>
            <a:ext cx="1018699" cy="12224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3678" y="3885486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Package Loading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23678" y="4325898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Drone loads package.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465" y="4904184"/>
            <a:ext cx="1018699" cy="12224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23678" y="5107900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Autonomous Flight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23678" y="5548313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Drone navigates to destination.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465" y="6126599"/>
            <a:ext cx="1018699" cy="122241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23678" y="6330315"/>
            <a:ext cx="2860715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Delivery Confirmation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23678" y="6770727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Customer receives package.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1364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What is the Internet of Things (IoT)? A Simple Explanation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980140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773930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5264348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Devices that detect and measure physical quantities.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4" y="3980140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4773930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Connectivity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5264348"/>
            <a:ext cx="22920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Enables communication between devices and the cloud.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538" y="3980140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4773930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Processing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5264348"/>
            <a:ext cx="22919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Transforms raw data into actionable insights.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135" y="582930"/>
            <a:ext cx="7664529" cy="1981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 and Considerations for IoT Implementation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26135" y="3118961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91275" y="3198138"/>
            <a:ext cx="145256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6913007" y="3118961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Security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913007" y="3575923"/>
            <a:ext cx="6977658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Protecting sensitive data.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6226135" y="4363164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67939" y="4442341"/>
            <a:ext cx="191810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6913007" y="4363164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Interoperability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6913007" y="4820126"/>
            <a:ext cx="6977658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Ensuring seamless integration.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26135" y="5607368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74130" y="5686544"/>
            <a:ext cx="179427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6913007" y="5607368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Cost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913007" y="6064329"/>
            <a:ext cx="6977658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Balancing investment and ROI.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6226135" y="6851571"/>
            <a:ext cx="475536" cy="475536"/>
          </a:xfrm>
          <a:prstGeom prst="roundRect">
            <a:avLst>
              <a:gd name="adj" fmla="val 18668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59128" y="6930747"/>
            <a:ext cx="209550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6913007" y="6851571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Skills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6913007" y="7308533"/>
            <a:ext cx="6977658" cy="338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Training and development.</a:t>
            </a:r>
            <a:endParaRPr lang="en-US" sz="16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Security and Privacy: Protecting Sensitive Information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6468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Encryption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31387" y="351627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937790" y="36468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Access Control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536543" y="3904774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6099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Regular Audits</a:t>
            </a:r>
            <a:endParaRPr lang="en-US" sz="2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153519" y="6130647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857256" y="6099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Compliance</a:t>
            </a:r>
            <a:endParaRPr lang="en-US" sz="22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914192" y="5742146"/>
            <a:ext cx="18740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69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Interoperability and Standardization: Ensuring Seamless Integration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Open Standards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Promote compatibility between devices.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API Integration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Enable communication between platforms.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Formats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Standardized data exchange protocols.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37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Cost of Implementation: Balancing Investment and ROI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7656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40328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3203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Pilot Projects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693795"/>
            <a:ext cx="472368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Test feasibility with small-scale deployments.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426827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39685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482357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6236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Phased Rollout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5114092"/>
            <a:ext cx="40321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 gradually to manage costs.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68856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81715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624387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60439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ROI Analysis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534388"/>
            <a:ext cx="41743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Measure the impact of IoT investments.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889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Skills Gap: Training and Developing IoT Expertise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Training Programs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Develop expertise in IoT technologies.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Partnerships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101465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Collaborate with universities.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8851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5229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Hiring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01337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Attract skilled professionals.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7816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Overcoming the Challenges: Strategies for Successful IoT Adoption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7355" y="428482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Strategic Planning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Clearly define goals and objectives.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4028" y="428482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Security Measures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 robust security protocols.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8979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9019" y="598301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897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Collaboration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38841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Foster partnerships.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7922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6155" y="3198852"/>
            <a:ext cx="12871133" cy="59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Future of IoT in Logistics: Trends and Predictions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7303770" y="4079200"/>
            <a:ext cx="22860" cy="3330773"/>
          </a:xfrm>
          <a:prstGeom prst="roundRect">
            <a:avLst>
              <a:gd name="adj" fmla="val 349715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457771" y="4495919"/>
            <a:ext cx="666155" cy="22860"/>
          </a:xfrm>
          <a:prstGeom prst="roundRect">
            <a:avLst>
              <a:gd name="adj" fmla="val 349715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7101066" y="4293275"/>
            <a:ext cx="428268" cy="428268"/>
          </a:xfrm>
          <a:prstGeom prst="roundRect">
            <a:avLst>
              <a:gd name="adj" fmla="val 1866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249775" y="4364593"/>
            <a:ext cx="13073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3889177" y="4269462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 Integration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66155" y="4680942"/>
            <a:ext cx="5602248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Advanced analytics and automation.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7506474" y="5447467"/>
            <a:ext cx="666155" cy="22860"/>
          </a:xfrm>
          <a:prstGeom prst="roundRect">
            <a:avLst>
              <a:gd name="adj" fmla="val 349715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7101066" y="5244822"/>
            <a:ext cx="428268" cy="428268"/>
          </a:xfrm>
          <a:prstGeom prst="roundRect">
            <a:avLst>
              <a:gd name="adj" fmla="val 1866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228820" y="5316141"/>
            <a:ext cx="172760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8361998" y="5221010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5G Connectivity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8361998" y="5632490"/>
            <a:ext cx="5602248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Faster and more reliable data transfer.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6457771" y="6303883"/>
            <a:ext cx="666155" cy="22860"/>
          </a:xfrm>
          <a:prstGeom prst="roundRect">
            <a:avLst>
              <a:gd name="adj" fmla="val 349715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7101066" y="6101239"/>
            <a:ext cx="428268" cy="428268"/>
          </a:xfrm>
          <a:prstGeom prst="roundRect">
            <a:avLst>
              <a:gd name="adj" fmla="val 18667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234416" y="6172557"/>
            <a:ext cx="161568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3889177" y="6077426"/>
            <a:ext cx="237922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Digital Twins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666155" y="6488906"/>
            <a:ext cx="5602248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Virtual representations.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69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Defining IoT in Logistics: Connecting the Physical and Digital Worlds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Physical World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Goods, vehicles, warehouses, and infrastructure.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Digital World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Data, analytics, and software platforms.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Bridging the gap for real-time visibility and control.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9363" y="486608"/>
            <a:ext cx="13391674" cy="1106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Explosive Growth of IoT Devices: A Visual Representation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63" y="1946553"/>
            <a:ext cx="10447973" cy="58508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787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Why is IoT Crucial for Modern Logistics?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916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2776657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691646"/>
            <a:ext cx="28904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Visibility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18206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 goods and assets.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45952" y="4111943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4026932"/>
            <a:ext cx="30397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Data-Driven Insights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45173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 operations with analytics.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362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447228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362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Automation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Streamline processes.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93790" y="669750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36427" y="6782514"/>
            <a:ext cx="22490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1530906" y="6697504"/>
            <a:ext cx="28763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Improved Efficiency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1530906" y="718792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 costs and delivery times.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9465" y="562213"/>
            <a:ext cx="7717869" cy="1909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Increased Efficiency and Reduced Costs: Data-Driven Optimization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465" y="2777609"/>
            <a:ext cx="1018699" cy="12224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23678" y="2981325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Collection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23678" y="3421737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Gather real-time info from sensors and devices.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465" y="4000024"/>
            <a:ext cx="1018699" cy="12224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3678" y="4203740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Analysis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23678" y="4644152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Identify bottlenecks and inefficiencies.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465" y="5222438"/>
            <a:ext cx="1018699" cy="12224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23678" y="5426154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Optimization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23678" y="5866567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Adjust processes based on insights.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9465" y="6444853"/>
            <a:ext cx="1018699" cy="122241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23678" y="6648569"/>
            <a:ext cx="2546747" cy="318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Cost Reduction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23678" y="7088981"/>
            <a:ext cx="639365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Minimize waste and improve resource utilization.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8775" y="534114"/>
            <a:ext cx="7786449" cy="1818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Enhanced Visibility and Tracking: Real-Time Location Monitoring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958215" y="2643426"/>
            <a:ext cx="22860" cy="5051941"/>
          </a:xfrm>
          <a:prstGeom prst="roundRect">
            <a:avLst>
              <a:gd name="adj" fmla="val 356361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1164967" y="3068241"/>
            <a:ext cx="678775" cy="22860"/>
          </a:xfrm>
          <a:prstGeom prst="roundRect">
            <a:avLst>
              <a:gd name="adj" fmla="val 356361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751463" y="2861548"/>
            <a:ext cx="436364" cy="436364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03030" y="2934176"/>
            <a:ext cx="133231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2036326" y="2837378"/>
            <a:ext cx="2424470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Origin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2036326" y="3256717"/>
            <a:ext cx="6428899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 goods from the source.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1164967" y="4379714"/>
            <a:ext cx="678775" cy="22860"/>
          </a:xfrm>
          <a:prstGeom prst="roundRect">
            <a:avLst>
              <a:gd name="adj" fmla="val 356361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751463" y="4173022"/>
            <a:ext cx="436364" cy="436364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81598" y="4245650"/>
            <a:ext cx="176093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2036326" y="4148852"/>
            <a:ext cx="2424470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Transit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2036326" y="4568190"/>
            <a:ext cx="6428899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location during transportation.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1164967" y="5691188"/>
            <a:ext cx="678775" cy="22860"/>
          </a:xfrm>
          <a:prstGeom prst="roundRect">
            <a:avLst>
              <a:gd name="adj" fmla="val 356361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751463" y="5484495"/>
            <a:ext cx="436364" cy="436364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87313" y="5557123"/>
            <a:ext cx="164663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2036326" y="5460325"/>
            <a:ext cx="2424470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Warehouse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2036326" y="5879663"/>
            <a:ext cx="6428899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Manage inventory within facilities.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1164967" y="7002661"/>
            <a:ext cx="678775" cy="22860"/>
          </a:xfrm>
          <a:prstGeom prst="roundRect">
            <a:avLst>
              <a:gd name="adj" fmla="val 356361"/>
            </a:avLst>
          </a:prstGeom>
          <a:solidFill>
            <a:srgbClr val="E5BEB2"/>
          </a:solidFill>
          <a:ln/>
        </p:spPr>
      </p:sp>
      <p:sp>
        <p:nvSpPr>
          <p:cNvPr id="21" name="Shape 18"/>
          <p:cNvSpPr/>
          <p:nvPr/>
        </p:nvSpPr>
        <p:spPr>
          <a:xfrm>
            <a:off x="751463" y="6795968"/>
            <a:ext cx="436364" cy="436364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873502" y="6868597"/>
            <a:ext cx="192286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250" dirty="0"/>
          </a:p>
        </p:txBody>
      </p:sp>
      <p:sp>
        <p:nvSpPr>
          <p:cNvPr id="23" name="Text 20"/>
          <p:cNvSpPr/>
          <p:nvPr/>
        </p:nvSpPr>
        <p:spPr>
          <a:xfrm>
            <a:off x="2036326" y="6771799"/>
            <a:ext cx="2424470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Delivery</a:t>
            </a:r>
            <a:endParaRPr lang="en-US" sz="1900" dirty="0"/>
          </a:p>
        </p:txBody>
      </p:sp>
      <p:sp>
        <p:nvSpPr>
          <p:cNvPr id="24" name="Text 21"/>
          <p:cNvSpPr/>
          <p:nvPr/>
        </p:nvSpPr>
        <p:spPr>
          <a:xfrm>
            <a:off x="2036326" y="7191137"/>
            <a:ext cx="6428899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Ensure timely arrival to the customer.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38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4370" y="529828"/>
            <a:ext cx="7795260" cy="18062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Improved Inventory Management: Smart Warehouse Solutions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74370" y="2625090"/>
            <a:ext cx="7795260" cy="1125260"/>
          </a:xfrm>
          <a:prstGeom prst="roundRect">
            <a:avLst>
              <a:gd name="adj" fmla="val 719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4633" y="2825353"/>
            <a:ext cx="2485787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Automated Tracking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74633" y="3241953"/>
            <a:ext cx="739473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Real-time inventory updates.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74370" y="3942993"/>
            <a:ext cx="7795260" cy="1125260"/>
          </a:xfrm>
          <a:prstGeom prst="roundRect">
            <a:avLst>
              <a:gd name="adj" fmla="val 719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74633" y="4143256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Optimized Storage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74633" y="4559856"/>
            <a:ext cx="739473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Efficient space utilization.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74370" y="5260896"/>
            <a:ext cx="7795260" cy="1125260"/>
          </a:xfrm>
          <a:prstGeom prst="roundRect">
            <a:avLst>
              <a:gd name="adj" fmla="val 719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74633" y="5461159"/>
            <a:ext cx="240851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Reduced Errors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874633" y="5877758"/>
            <a:ext cx="739473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Accurate stock levels.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74370" y="6578798"/>
            <a:ext cx="7795260" cy="1125260"/>
          </a:xfrm>
          <a:prstGeom prst="roundRect">
            <a:avLst>
              <a:gd name="adj" fmla="val 719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74633" y="6779062"/>
            <a:ext cx="2496145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Demand Forecasting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874633" y="7195661"/>
            <a:ext cx="739473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Predictive analytics for inventory planning.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Predictive Maintenance and Reduced Downtime: Keeping Operations Smooth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6468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 Monitoring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331387" y="351627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937790" y="36468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Analysis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536543" y="3904774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6099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Predictive Alerts</a:t>
            </a:r>
            <a:endParaRPr lang="en-US" sz="2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153519" y="6130647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857256" y="6099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Preventive Action</a:t>
            </a:r>
            <a:endParaRPr lang="en-US" sz="22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914192" y="5742146"/>
            <a:ext cx="18740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855</Words>
  <Application>Microsoft Macintosh PowerPoint</Application>
  <PresentationFormat>Custom</PresentationFormat>
  <Paragraphs>250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Merriweather Bold</vt:lpstr>
      <vt:lpstr>Open Sans Medium</vt:lpstr>
      <vt:lpstr>Calibri</vt:lpstr>
      <vt:lpstr>Arial</vt:lpstr>
      <vt:lpstr>Open Sans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3</cp:revision>
  <dcterms:created xsi:type="dcterms:W3CDTF">2025-02-15T02:46:18Z</dcterms:created>
  <dcterms:modified xsi:type="dcterms:W3CDTF">2025-02-22T05:48:12Z</dcterms:modified>
</cp:coreProperties>
</file>