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</p:sldIdLst>
  <p:sldSz cx="14630400" cy="8229600"/>
  <p:notesSz cx="8229600" cy="146304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Merriweather Bold" pitchFamily="2" charset="77"/>
      <p:bold r:id="rId28"/>
    </p:embeddedFont>
    <p:embeddedFont>
      <p:font typeface="Open Sans" pitchFamily="2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62"/>
    <p:restoredTop sz="94610"/>
  </p:normalViewPr>
  <p:slideViewPr>
    <p:cSldViewPr snapToGrid="0" snapToObjects="1">
      <p:cViewPr varScale="1">
        <p:scale>
          <a:sx n="95" d="100"/>
          <a:sy n="95" d="100"/>
        </p:scale>
        <p:origin x="224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7847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011204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IoT in Logistics: Sensors, Connectivity, and Data Processing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477703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Explore IoT's transformative role in logistics. Discover how sensors, connectivity, and data processing optimize supply chains, enhance efficiency, and revolutionize operations.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93790" y="5821561"/>
            <a:ext cx="1729145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by Zailani bin Abdullah, Ph.D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766774"/>
            <a:ext cx="603099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LoRaWAN and Sigfox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3815715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3790" y="4609505"/>
            <a:ext cx="22919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Low Power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93790" y="5099923"/>
            <a:ext cx="22919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Long battery life.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5904" y="3815715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3425904" y="4609505"/>
            <a:ext cx="229207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Long Range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3425904" y="5099923"/>
            <a:ext cx="22920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Cover large areas.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8138" y="3815715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058138" y="4609505"/>
            <a:ext cx="22919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IoT Networks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6058138" y="5099923"/>
            <a:ext cx="22919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Specialized networks.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9455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Data Processing: From Edge to Cloud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2952274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754422" y="31790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Edge Computing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754422" y="3669506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Process data near source.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4313158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754422" y="453997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Data Transmission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754422" y="5030391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Send to cloud for analysis.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190" y="5674042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754422" y="590085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Cloud Storage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754422" y="6391275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Store for later use.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453652"/>
            <a:ext cx="814863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Edge Computing in Logistics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575774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70955" y="5842754"/>
            <a:ext cx="15585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5757743"/>
            <a:ext cx="298644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Real-Time Decisions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6248162"/>
            <a:ext cx="345924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Immediate response.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16962" y="575774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5369123" y="5842754"/>
            <a:ext cx="20585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954078" y="57577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Reduced Latency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954078" y="6248162"/>
            <a:ext cx="345924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Faster processing.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9640133" y="575774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9798963" y="5842754"/>
            <a:ext cx="19264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0377249" y="57577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Bandwidth Saving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0377249" y="6248162"/>
            <a:ext cx="345924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Less data to cloud.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624971"/>
            <a:ext cx="1150119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Cloud Computing Platforms for IoT Data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044" y="3933349"/>
            <a:ext cx="1474470" cy="907256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965" y="3933349"/>
            <a:ext cx="1474470" cy="907256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3886" y="3933349"/>
            <a:ext cx="1474470" cy="907256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793790" y="5241727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AWS, Azure, Google Cloud: scalable, secure.</a:t>
            </a: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902863"/>
            <a:ext cx="917031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Data Analytics and Visualization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41786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Insights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75976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Patterns, trends, and anomalies.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599521" y="41786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Visualization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599521" y="475976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Dashboards, charts, and reports.</a:t>
            </a:r>
            <a:endParaRPr lang="en-US" sz="17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53126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08660" y="3140393"/>
            <a:ext cx="12602885" cy="6328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950"/>
              </a:lnSpc>
              <a:buNone/>
            </a:pPr>
            <a:r>
              <a:rPr lang="en-US" sz="3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Real-World Applications: Inventory Management</a:t>
            </a:r>
            <a:endParaRPr lang="en-US" sz="3950" dirty="0"/>
          </a:p>
        </p:txBody>
      </p:sp>
      <p:sp>
        <p:nvSpPr>
          <p:cNvPr id="4" name="Shape 1"/>
          <p:cNvSpPr/>
          <p:nvPr/>
        </p:nvSpPr>
        <p:spPr>
          <a:xfrm>
            <a:off x="7303770" y="4076938"/>
            <a:ext cx="22860" cy="3543538"/>
          </a:xfrm>
          <a:prstGeom prst="roundRect">
            <a:avLst>
              <a:gd name="adj" fmla="val 372058"/>
            </a:avLst>
          </a:prstGeom>
          <a:solidFill>
            <a:srgbClr val="E5BEB2"/>
          </a:solidFill>
          <a:ln/>
        </p:spPr>
      </p:sp>
      <p:sp>
        <p:nvSpPr>
          <p:cNvPr id="5" name="Shape 2"/>
          <p:cNvSpPr/>
          <p:nvPr/>
        </p:nvSpPr>
        <p:spPr>
          <a:xfrm>
            <a:off x="6401633" y="4521041"/>
            <a:ext cx="708660" cy="22860"/>
          </a:xfrm>
          <a:prstGeom prst="roundRect">
            <a:avLst>
              <a:gd name="adj" fmla="val 372058"/>
            </a:avLst>
          </a:prstGeom>
          <a:solidFill>
            <a:srgbClr val="E5BEB2"/>
          </a:solidFill>
          <a:ln/>
        </p:spPr>
      </p:sp>
      <p:sp>
        <p:nvSpPr>
          <p:cNvPr id="6" name="Shape 3"/>
          <p:cNvSpPr/>
          <p:nvPr/>
        </p:nvSpPr>
        <p:spPr>
          <a:xfrm>
            <a:off x="7087433" y="4304705"/>
            <a:ext cx="455533" cy="455533"/>
          </a:xfrm>
          <a:prstGeom prst="roundRect">
            <a:avLst>
              <a:gd name="adj" fmla="val 18671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7245548" y="4380547"/>
            <a:ext cx="139184" cy="3037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350" dirty="0"/>
          </a:p>
        </p:txBody>
      </p:sp>
      <p:sp>
        <p:nvSpPr>
          <p:cNvPr id="8" name="Text 5"/>
          <p:cNvSpPr/>
          <p:nvPr/>
        </p:nvSpPr>
        <p:spPr>
          <a:xfrm>
            <a:off x="3670221" y="4279344"/>
            <a:ext cx="2531269" cy="3163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Track Inventory</a:t>
            </a:r>
            <a:endParaRPr lang="en-US" sz="1950" dirty="0"/>
          </a:p>
        </p:txBody>
      </p:sp>
      <p:sp>
        <p:nvSpPr>
          <p:cNvPr id="9" name="Shape 6"/>
          <p:cNvSpPr/>
          <p:nvPr/>
        </p:nvSpPr>
        <p:spPr>
          <a:xfrm>
            <a:off x="7520107" y="5533430"/>
            <a:ext cx="708660" cy="22860"/>
          </a:xfrm>
          <a:prstGeom prst="roundRect">
            <a:avLst>
              <a:gd name="adj" fmla="val 372058"/>
            </a:avLst>
          </a:prstGeom>
          <a:solidFill>
            <a:srgbClr val="E5BEB2"/>
          </a:solidFill>
          <a:ln/>
        </p:spPr>
      </p:sp>
      <p:sp>
        <p:nvSpPr>
          <p:cNvPr id="10" name="Shape 7"/>
          <p:cNvSpPr/>
          <p:nvPr/>
        </p:nvSpPr>
        <p:spPr>
          <a:xfrm>
            <a:off x="7087433" y="5317093"/>
            <a:ext cx="455533" cy="455533"/>
          </a:xfrm>
          <a:prstGeom prst="roundRect">
            <a:avLst>
              <a:gd name="adj" fmla="val 18671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7223284" y="5392936"/>
            <a:ext cx="183833" cy="3037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350" dirty="0"/>
          </a:p>
        </p:txBody>
      </p:sp>
      <p:sp>
        <p:nvSpPr>
          <p:cNvPr id="12" name="Text 9"/>
          <p:cNvSpPr/>
          <p:nvPr/>
        </p:nvSpPr>
        <p:spPr>
          <a:xfrm>
            <a:off x="8428911" y="5291733"/>
            <a:ext cx="2531269" cy="3163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Reduce Losses</a:t>
            </a:r>
            <a:endParaRPr lang="en-US" sz="1950" dirty="0"/>
          </a:p>
        </p:txBody>
      </p:sp>
      <p:sp>
        <p:nvSpPr>
          <p:cNvPr id="13" name="Shape 10"/>
          <p:cNvSpPr/>
          <p:nvPr/>
        </p:nvSpPr>
        <p:spPr>
          <a:xfrm>
            <a:off x="6401633" y="6444615"/>
            <a:ext cx="708660" cy="22860"/>
          </a:xfrm>
          <a:prstGeom prst="roundRect">
            <a:avLst>
              <a:gd name="adj" fmla="val 372058"/>
            </a:avLst>
          </a:prstGeom>
          <a:solidFill>
            <a:srgbClr val="E5BEB2"/>
          </a:solidFill>
          <a:ln/>
        </p:spPr>
      </p:sp>
      <p:sp>
        <p:nvSpPr>
          <p:cNvPr id="14" name="Shape 11"/>
          <p:cNvSpPr/>
          <p:nvPr/>
        </p:nvSpPr>
        <p:spPr>
          <a:xfrm>
            <a:off x="7087433" y="6228278"/>
            <a:ext cx="455533" cy="455533"/>
          </a:xfrm>
          <a:prstGeom prst="roundRect">
            <a:avLst>
              <a:gd name="adj" fmla="val 18671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7229237" y="6304121"/>
            <a:ext cx="171926" cy="3037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350" dirty="0"/>
          </a:p>
        </p:txBody>
      </p:sp>
      <p:sp>
        <p:nvSpPr>
          <p:cNvPr id="16" name="Text 13"/>
          <p:cNvSpPr/>
          <p:nvPr/>
        </p:nvSpPr>
        <p:spPr>
          <a:xfrm>
            <a:off x="3670221" y="6202918"/>
            <a:ext cx="2531269" cy="3163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Optimize Levels</a:t>
            </a:r>
            <a:endParaRPr lang="en-US" sz="19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9455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Real-World Applications: Fleet Management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2952274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754422" y="31790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Track Vehicles</a:t>
            </a:r>
            <a:endParaRPr lang="en-US" sz="2200" dirty="0"/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4313158"/>
            <a:ext cx="1134070" cy="1360884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7754422" y="453997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Optimize Routes</a:t>
            </a:r>
            <a:endParaRPr lang="en-US" sz="2200" dirty="0"/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190" y="5674042"/>
            <a:ext cx="1134070" cy="1360884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7754422" y="590085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Improve Safety</a:t>
            </a:r>
            <a:endParaRPr lang="en-US" sz="2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9725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Real-World Applications: Warehouse Optimization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2768322"/>
            <a:ext cx="3608070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20%</a:t>
            </a:r>
            <a:endParaRPr lang="en-US" sz="5850" dirty="0"/>
          </a:p>
        </p:txBody>
      </p:sp>
      <p:sp>
        <p:nvSpPr>
          <p:cNvPr id="5" name="Text 2"/>
          <p:cNvSpPr/>
          <p:nvPr/>
        </p:nvSpPr>
        <p:spPr>
          <a:xfrm>
            <a:off x="6666548" y="38001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Reduced Costs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280190" y="4290536"/>
            <a:ext cx="360807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Automation saves money.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10228421" y="2768322"/>
            <a:ext cx="3608189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15%</a:t>
            </a:r>
            <a:endParaRPr lang="en-US" sz="5850" dirty="0"/>
          </a:p>
        </p:txBody>
      </p:sp>
      <p:sp>
        <p:nvSpPr>
          <p:cNvPr id="8" name="Text 5"/>
          <p:cNvSpPr/>
          <p:nvPr/>
        </p:nvSpPr>
        <p:spPr>
          <a:xfrm>
            <a:off x="10614898" y="38001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Faster Throughput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228421" y="4290536"/>
            <a:ext cx="3608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Increased efficiency.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8254246" y="5447228"/>
            <a:ext cx="3608189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99%</a:t>
            </a:r>
            <a:endParaRPr lang="en-US" sz="5850" dirty="0"/>
          </a:p>
        </p:txBody>
      </p:sp>
      <p:sp>
        <p:nvSpPr>
          <p:cNvPr id="11" name="Text 8"/>
          <p:cNvSpPr/>
          <p:nvPr/>
        </p:nvSpPr>
        <p:spPr>
          <a:xfrm>
            <a:off x="8640723" y="647902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Accuracy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8254246" y="6969443"/>
            <a:ext cx="3608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Minimized Errors.</a:t>
            </a:r>
            <a:endParaRPr lang="en-US" sz="17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73242"/>
            <a:ext cx="1233856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Security Considerations for IoT in Logistics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330" y="3143607"/>
            <a:ext cx="7825621" cy="782562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708565" y="5362218"/>
            <a:ext cx="129897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2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2330" y="3143607"/>
            <a:ext cx="7825621" cy="782562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229356" y="3894892"/>
            <a:ext cx="17145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2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330" y="3143607"/>
            <a:ext cx="7825621" cy="782562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9776222" y="5362218"/>
            <a:ext cx="160496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1770936" y="3509367"/>
            <a:ext cx="216646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Device Security</a:t>
            </a:r>
            <a:endParaRPr lang="en-US" sz="2200" dirty="0"/>
          </a:p>
        </p:txBody>
      </p:sp>
      <p:sp>
        <p:nvSpPr>
          <p:cNvPr id="10" name="Text 5"/>
          <p:cNvSpPr/>
          <p:nvPr/>
        </p:nvSpPr>
        <p:spPr>
          <a:xfrm>
            <a:off x="6373178" y="2335649"/>
            <a:ext cx="188392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Data Security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0546675" y="3509367"/>
            <a:ext cx="245887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Network Security</a:t>
            </a:r>
            <a:endParaRPr lang="en-US" sz="22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80034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Common Security Threats and Vulnerabilities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558064"/>
            <a:ext cx="3664863" cy="1322189"/>
          </a:xfrm>
          <a:prstGeom prst="roundRect">
            <a:avLst>
              <a:gd name="adj" fmla="val 7205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4" y="37924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Hacking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4282916"/>
            <a:ext cx="31959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Data breaches.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467" y="3558064"/>
            <a:ext cx="3664863" cy="1322189"/>
          </a:xfrm>
          <a:prstGeom prst="roundRect">
            <a:avLst>
              <a:gd name="adj" fmla="val 7205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19901" y="37924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Malware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9901" y="4282916"/>
            <a:ext cx="31959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Compromised devices.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107067"/>
            <a:ext cx="7556421" cy="1322189"/>
          </a:xfrm>
          <a:prstGeom prst="roundRect">
            <a:avLst>
              <a:gd name="adj" fmla="val 7205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28224" y="534150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Data Interception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28224" y="5831919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Unsecured transmission.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66962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The Logistics Revolution: An Introduction to IoT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435149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Efficiency Boost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93264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IoT streamlines operations, reduces delays.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435149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Real-time Tracking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493264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Monitor goods, assets, and vehicles constantly.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4351496"/>
            <a:ext cx="323671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Data-Driven Decisions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493264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Optimize routes, predict demand, and improve.</a:t>
            </a:r>
            <a:endParaRPr lang="en-US" sz="17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01406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Best Practices for IoT Security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402693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70955" y="4111943"/>
            <a:ext cx="15585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40269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Encryption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4517350"/>
            <a:ext cx="292774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Protect data.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4685467" y="402693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837628" y="4111943"/>
            <a:ext cx="20585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422583" y="40269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Authentication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422583" y="4517350"/>
            <a:ext cx="292774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Verify devices.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93790" y="536221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952619" y="5447228"/>
            <a:ext cx="19264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530906" y="53622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Regular Updates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530906" y="5852636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Patch vulnerabilities.</a:t>
            </a:r>
            <a:endParaRPr lang="en-US" sz="17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40224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The Future of IoT in Logistics: Trends and Innovations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3306723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754422" y="353353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AI Integration</a:t>
            </a:r>
            <a:endParaRPr lang="en-US" sz="2200" dirty="0"/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4667607"/>
            <a:ext cx="1134070" cy="1360884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7754422" y="489442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Blockchain</a:t>
            </a:r>
            <a:endParaRPr lang="en-US" sz="2200" dirty="0"/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190" y="6028492"/>
            <a:ext cx="1134070" cy="1360884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7754422" y="625530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Automation</a:t>
            </a:r>
            <a:endParaRPr lang="en-US" sz="2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572351"/>
            <a:ext cx="975038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Types of Sensors Used in Logistics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4621292"/>
            <a:ext cx="6408063" cy="1322189"/>
          </a:xfrm>
          <a:prstGeom prst="roundRect">
            <a:avLst>
              <a:gd name="adj" fmla="val 7205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4" y="485572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Temperature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5346144"/>
            <a:ext cx="59391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Monitor goods' condition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428667" y="4621292"/>
            <a:ext cx="6408063" cy="1322189"/>
          </a:xfrm>
          <a:prstGeom prst="roundRect">
            <a:avLst>
              <a:gd name="adj" fmla="val 7205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7663101" y="485572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GPS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7663101" y="5346144"/>
            <a:ext cx="59391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Track asset location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6170295"/>
            <a:ext cx="6408063" cy="1322189"/>
          </a:xfrm>
          <a:prstGeom prst="roundRect">
            <a:avLst>
              <a:gd name="adj" fmla="val 7205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28224" y="640472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RFID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28224" y="6895148"/>
            <a:ext cx="59391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Identify inventory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7428667" y="6170295"/>
            <a:ext cx="6408063" cy="1322189"/>
          </a:xfrm>
          <a:prstGeom prst="roundRect">
            <a:avLst>
              <a:gd name="adj" fmla="val 7205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7663101" y="640472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Pressure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7663101" y="6895148"/>
            <a:ext cx="59391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Detect handling issues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1015400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Temperature and Humidity Sensors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723192" y="4518779"/>
            <a:ext cx="285583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Spoilage Prevention</a:t>
            </a:r>
            <a:endParaRPr lang="en-US" sz="22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676067" y="4194453"/>
            <a:ext cx="129897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9937790" y="3292554"/>
            <a:ext cx="313836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Condition Monitoring</a:t>
            </a:r>
            <a:endParaRPr lang="en-US" sz="22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254246" y="3243382"/>
            <a:ext cx="17145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9937790" y="574512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Compliance</a:t>
            </a:r>
            <a:endParaRPr lang="en-US" sz="22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783949" y="5969556"/>
            <a:ext cx="160496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64926"/>
            <a:ext cx="1007233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GPS and Location Tracking Sensors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348" y="3427333"/>
            <a:ext cx="2152055" cy="80795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989427" y="3691652"/>
            <a:ext cx="129897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5357217" y="3654147"/>
            <a:ext cx="289048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Real-Time Visibility</a:t>
            </a:r>
            <a:endParaRPr lang="en-US" sz="2200" dirty="0"/>
          </a:p>
        </p:txBody>
      </p:sp>
      <p:sp>
        <p:nvSpPr>
          <p:cNvPr id="6" name="Shape 3"/>
          <p:cNvSpPr/>
          <p:nvPr/>
        </p:nvSpPr>
        <p:spPr>
          <a:xfrm>
            <a:off x="5187077" y="4248388"/>
            <a:ext cx="8592860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2381" y="4291965"/>
            <a:ext cx="4304109" cy="80795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968591" y="4469130"/>
            <a:ext cx="17145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6433304" y="4518779"/>
            <a:ext cx="241827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Theft Prevention</a:t>
            </a:r>
            <a:endParaRPr lang="en-US" sz="2200" dirty="0"/>
          </a:p>
        </p:txBody>
      </p:sp>
      <p:sp>
        <p:nvSpPr>
          <p:cNvPr id="10" name="Shape 6"/>
          <p:cNvSpPr/>
          <p:nvPr/>
        </p:nvSpPr>
        <p:spPr>
          <a:xfrm>
            <a:off x="6263164" y="5113020"/>
            <a:ext cx="7516773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294" y="5156597"/>
            <a:ext cx="6456164" cy="807958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3974068" y="5333762"/>
            <a:ext cx="160496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7509272" y="5383411"/>
            <a:ext cx="279153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Route Optimization</a:t>
            </a:r>
            <a:endParaRPr lang="en-US" sz="2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08252"/>
            <a:ext cx="779883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RFID and Barcode Scanners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370659"/>
            <a:ext cx="2173724" cy="807958"/>
          </a:xfrm>
          <a:prstGeom prst="roundRect">
            <a:avLst>
              <a:gd name="adj" fmla="val 11791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28224" y="3547824"/>
            <a:ext cx="129897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3194328" y="3597473"/>
            <a:ext cx="276546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Inventory Tracking</a:t>
            </a:r>
            <a:endParaRPr lang="en-US" sz="2200" dirty="0"/>
          </a:p>
        </p:txBody>
      </p:sp>
      <p:sp>
        <p:nvSpPr>
          <p:cNvPr id="6" name="Shape 4"/>
          <p:cNvSpPr/>
          <p:nvPr/>
        </p:nvSpPr>
        <p:spPr>
          <a:xfrm>
            <a:off x="3080861" y="4163378"/>
            <a:ext cx="10642402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sp>
        <p:nvSpPr>
          <p:cNvPr id="7" name="Shape 5"/>
          <p:cNvSpPr/>
          <p:nvPr/>
        </p:nvSpPr>
        <p:spPr>
          <a:xfrm>
            <a:off x="793790" y="4291965"/>
            <a:ext cx="4347567" cy="807958"/>
          </a:xfrm>
          <a:prstGeom prst="roundRect">
            <a:avLst>
              <a:gd name="adj" fmla="val 11791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1028224" y="4469130"/>
            <a:ext cx="17145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5368171" y="4518779"/>
            <a:ext cx="271724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Asset Management</a:t>
            </a:r>
            <a:endParaRPr lang="en-US" sz="2200" dirty="0"/>
          </a:p>
        </p:txBody>
      </p:sp>
      <p:sp>
        <p:nvSpPr>
          <p:cNvPr id="10" name="Shape 8"/>
          <p:cNvSpPr/>
          <p:nvPr/>
        </p:nvSpPr>
        <p:spPr>
          <a:xfrm>
            <a:off x="5254704" y="5084683"/>
            <a:ext cx="8468558" cy="1524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/>
        </p:spPr>
      </p:sp>
      <p:sp>
        <p:nvSpPr>
          <p:cNvPr id="11" name="Shape 9"/>
          <p:cNvSpPr/>
          <p:nvPr/>
        </p:nvSpPr>
        <p:spPr>
          <a:xfrm>
            <a:off x="793790" y="5213271"/>
            <a:ext cx="6521410" cy="807958"/>
          </a:xfrm>
          <a:prstGeom prst="roundRect">
            <a:avLst>
              <a:gd name="adj" fmla="val 11791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1028224" y="5390436"/>
            <a:ext cx="160496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200" dirty="0"/>
          </a:p>
        </p:txBody>
      </p:sp>
      <p:sp>
        <p:nvSpPr>
          <p:cNvPr id="13" name="Text 11"/>
          <p:cNvSpPr/>
          <p:nvPr/>
        </p:nvSpPr>
        <p:spPr>
          <a:xfrm>
            <a:off x="7542014" y="5440085"/>
            <a:ext cx="141886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Efficiency</a:t>
            </a:r>
            <a:endParaRPr lang="en-US" sz="2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927622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Connectivity Options for IoT Devices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685342"/>
            <a:ext cx="7556421" cy="2616518"/>
          </a:xfrm>
          <a:prstGeom prst="roundRect">
            <a:avLst>
              <a:gd name="adj" fmla="val 3641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801410" y="3692962"/>
            <a:ext cx="75411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1028462" y="3836670"/>
            <a:ext cx="142779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Cellular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2917508" y="3836670"/>
            <a:ext cx="142398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Long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4802743" y="3836670"/>
            <a:ext cx="142398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High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6687979" y="3836670"/>
            <a:ext cx="142779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High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801410" y="4343281"/>
            <a:ext cx="75411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1" name="Text 8"/>
          <p:cNvSpPr/>
          <p:nvPr/>
        </p:nvSpPr>
        <p:spPr>
          <a:xfrm>
            <a:off x="1028462" y="4486989"/>
            <a:ext cx="142779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Wi-Fi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2917508" y="4486989"/>
            <a:ext cx="142398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Medium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4802743" y="4486989"/>
            <a:ext cx="142398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Medium</a:t>
            </a:r>
            <a:endParaRPr lang="en-US" sz="1750" dirty="0"/>
          </a:p>
        </p:txBody>
      </p:sp>
      <p:sp>
        <p:nvSpPr>
          <p:cNvPr id="14" name="Text 11"/>
          <p:cNvSpPr/>
          <p:nvPr/>
        </p:nvSpPr>
        <p:spPr>
          <a:xfrm>
            <a:off x="6687979" y="4486989"/>
            <a:ext cx="142779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Medium</a:t>
            </a:r>
            <a:endParaRPr lang="en-US" sz="1750" dirty="0"/>
          </a:p>
        </p:txBody>
      </p:sp>
      <p:sp>
        <p:nvSpPr>
          <p:cNvPr id="15" name="Shape 12"/>
          <p:cNvSpPr/>
          <p:nvPr/>
        </p:nvSpPr>
        <p:spPr>
          <a:xfrm>
            <a:off x="801410" y="4993600"/>
            <a:ext cx="75411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6" name="Text 13"/>
          <p:cNvSpPr/>
          <p:nvPr/>
        </p:nvSpPr>
        <p:spPr>
          <a:xfrm>
            <a:off x="1028462" y="5137309"/>
            <a:ext cx="142779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Bluetooth</a:t>
            </a:r>
            <a:endParaRPr lang="en-US" sz="1750" dirty="0"/>
          </a:p>
        </p:txBody>
      </p:sp>
      <p:sp>
        <p:nvSpPr>
          <p:cNvPr id="17" name="Text 14"/>
          <p:cNvSpPr/>
          <p:nvPr/>
        </p:nvSpPr>
        <p:spPr>
          <a:xfrm>
            <a:off x="2917508" y="5137309"/>
            <a:ext cx="142398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Short</a:t>
            </a:r>
            <a:endParaRPr lang="en-US" sz="1750" dirty="0"/>
          </a:p>
        </p:txBody>
      </p:sp>
      <p:sp>
        <p:nvSpPr>
          <p:cNvPr id="18" name="Text 15"/>
          <p:cNvSpPr/>
          <p:nvPr/>
        </p:nvSpPr>
        <p:spPr>
          <a:xfrm>
            <a:off x="4802743" y="5137309"/>
            <a:ext cx="142398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Low</a:t>
            </a:r>
            <a:endParaRPr lang="en-US" sz="1750" dirty="0"/>
          </a:p>
        </p:txBody>
      </p:sp>
      <p:sp>
        <p:nvSpPr>
          <p:cNvPr id="19" name="Text 16"/>
          <p:cNvSpPr/>
          <p:nvPr/>
        </p:nvSpPr>
        <p:spPr>
          <a:xfrm>
            <a:off x="6687979" y="5137309"/>
            <a:ext cx="142779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Low</a:t>
            </a:r>
            <a:endParaRPr lang="en-US" sz="1750" dirty="0"/>
          </a:p>
        </p:txBody>
      </p:sp>
      <p:sp>
        <p:nvSpPr>
          <p:cNvPr id="20" name="Shape 17"/>
          <p:cNvSpPr/>
          <p:nvPr/>
        </p:nvSpPr>
        <p:spPr>
          <a:xfrm>
            <a:off x="801410" y="5643920"/>
            <a:ext cx="75411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1" name="Text 18"/>
          <p:cNvSpPr/>
          <p:nvPr/>
        </p:nvSpPr>
        <p:spPr>
          <a:xfrm>
            <a:off x="1028462" y="5787628"/>
            <a:ext cx="142779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LoRaWAN</a:t>
            </a:r>
            <a:endParaRPr lang="en-US" sz="1750" dirty="0"/>
          </a:p>
        </p:txBody>
      </p:sp>
      <p:sp>
        <p:nvSpPr>
          <p:cNvPr id="22" name="Text 19"/>
          <p:cNvSpPr/>
          <p:nvPr/>
        </p:nvSpPr>
        <p:spPr>
          <a:xfrm>
            <a:off x="2917508" y="5787628"/>
            <a:ext cx="142398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Long</a:t>
            </a:r>
            <a:endParaRPr lang="en-US" sz="1750" dirty="0"/>
          </a:p>
        </p:txBody>
      </p:sp>
      <p:sp>
        <p:nvSpPr>
          <p:cNvPr id="23" name="Text 20"/>
          <p:cNvSpPr/>
          <p:nvPr/>
        </p:nvSpPr>
        <p:spPr>
          <a:xfrm>
            <a:off x="4802743" y="5787628"/>
            <a:ext cx="142398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Low</a:t>
            </a:r>
            <a:endParaRPr lang="en-US" sz="1750" dirty="0"/>
          </a:p>
        </p:txBody>
      </p:sp>
      <p:sp>
        <p:nvSpPr>
          <p:cNvPr id="24" name="Text 21"/>
          <p:cNvSpPr/>
          <p:nvPr/>
        </p:nvSpPr>
        <p:spPr>
          <a:xfrm>
            <a:off x="6687979" y="5787628"/>
            <a:ext cx="142779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Low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83261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Cellular Connectivity (4G/5G)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84548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70955" y="3930491"/>
            <a:ext cx="15585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384548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Wide Coverage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4335899"/>
            <a:ext cx="292774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Available in most areas.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4685467" y="384548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837628" y="3930491"/>
            <a:ext cx="20585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422583" y="384548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High Bandwidth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422583" y="4335899"/>
            <a:ext cx="29277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Supports large data volumes.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93790" y="554366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952619" y="5628680"/>
            <a:ext cx="19264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530906" y="55436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Real-Time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530906" y="6034088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Enable instant communication.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902863"/>
            <a:ext cx="583370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Wi-Fi and Bluetooth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41786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Wi-Fi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75976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Local connectivity in warehouses.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599521" y="41786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Bluetooth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599521" y="475976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Short-range for device connections.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460</Words>
  <Application>Microsoft Macintosh PowerPoint</Application>
  <PresentationFormat>Custom</PresentationFormat>
  <Paragraphs>173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Merriweather Bold</vt:lpstr>
      <vt:lpstr>Calibri</vt:lpstr>
      <vt:lpstr>Arial</vt:lpstr>
      <vt:lpstr>Open Sans</vt:lpstr>
      <vt:lpstr>Open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Microsoft Office User</cp:lastModifiedBy>
  <cp:revision>5</cp:revision>
  <dcterms:created xsi:type="dcterms:W3CDTF">2025-02-15T02:29:19Z</dcterms:created>
  <dcterms:modified xsi:type="dcterms:W3CDTF">2025-02-22T07:43:51Z</dcterms:modified>
</cp:coreProperties>
</file>