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4630400" cy="8229600"/>
  <p:notesSz cx="8229600" cy="146304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erriweather Bold" pitchFamily="2" charset="77"/>
      <p:bold r:id="rId31"/>
    </p:embeddedFont>
    <p:embeddedFont>
      <p:font typeface="Open Sans" pitchFamily="2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9" d="100"/>
          <a:sy n="109" d="100"/>
        </p:scale>
        <p:origin x="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972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1120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Key Technologies in IoT: RFID, GPS, Cloud, AI, and Big Data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7770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Exploring the core technologies driving the Internet of Things revolution. From tracking to analysis, discover the power of connected devices.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884039" y="5971103"/>
            <a:ext cx="182285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Open Sans Medium" pitchFamily="34" charset="0"/>
                <a:ea typeface="Open Sans Medium" pitchFamily="34" charset="-122"/>
                <a:cs typeface="Open Sans Medium" pitchFamily="34" charset="-120"/>
              </a:rPr>
              <a:t>WW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793790" y="5791557"/>
            <a:ext cx="1729145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by Zailani bin Abdullah, Ph.D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6205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Artificial Intelligence (AI): Powering Intelligent IoT Devices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3033236"/>
            <a:ext cx="2152055" cy="130694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89427" y="3621881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357217" y="3260050"/>
            <a:ext cx="178308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Automation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357217" y="3750469"/>
            <a:ext cx="178308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Automated tasks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187077" y="4353282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381" y="4396859"/>
            <a:ext cx="4304109" cy="130694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68591" y="4823579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6433304" y="4623673"/>
            <a:ext cx="247173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Analytics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6433304" y="5114092"/>
            <a:ext cx="24717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Smart decision-making.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6263164" y="5716905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5760482"/>
            <a:ext cx="6456164" cy="1306949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74068" y="6187202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7509272" y="5987296"/>
            <a:ext cx="23450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Insights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09272" y="6477714"/>
            <a:ext cx="234505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Enhanced capabilities.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57995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Machine Learning Algorithms for IoT Data Analysis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4524494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5318284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Supervised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80190" y="5808702"/>
            <a:ext cx="22919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Labeling data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304" y="4524494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12304" y="5318284"/>
            <a:ext cx="2292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Unsupervised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912304" y="5808702"/>
            <a:ext cx="22920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Discover patterns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4538" y="4524494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4538" y="5318284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Reinforcement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1544538" y="5808702"/>
            <a:ext cx="22919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Optimized actions.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5961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Predictive Maintenance with AI in IoT: Real-World Scenarios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38126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0955" y="4466273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43812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Analysis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87168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Predict equipment failures.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93790" y="571654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945952" y="5801558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530906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Prevent Downtime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530906" y="620696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Optimize maintenance schedules.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4022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Big Data: Handling the Massive Data Streams from IoT Devices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306723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35335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Variety</a:t>
            </a:r>
            <a:endParaRPr lang="en-US" sz="220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667607"/>
            <a:ext cx="1134070" cy="1360884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2268022" y="48944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Volume</a:t>
            </a:r>
            <a:endParaRPr lang="en-US" sz="22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6028492"/>
            <a:ext cx="1134070" cy="1360884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2268022" y="62553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Velocity</a:t>
            </a:r>
            <a:endParaRPr lang="en-US" sz="2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45895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Big Data Analytics for IoT: Extracting Meaningful Insights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912394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41468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Trend Analysis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4637246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Identify patterns in data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5461397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28224" y="56958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Optimization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28224" y="6186249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Improve efficiency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48057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Hadoop and Spark: Tools for Processing IoT Big Data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19243"/>
            <a:ext cx="6351270" cy="392537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7281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Hadoop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7218521"/>
            <a:ext cx="63512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Distributed storage and processing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221" y="2519243"/>
            <a:ext cx="6351389" cy="392537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85221" y="67281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Spark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85221" y="7218521"/>
            <a:ext cx="63513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Real-time data processing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66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RFID + GPS + Cloud: A Synergistic Combination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684615" y="4873109"/>
            <a:ext cx="28944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Real-Time Tracking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074569" y="4823460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597628" y="36468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Remote Access</a:t>
            </a:r>
            <a:endParaRPr lang="en-US" sz="22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817048" y="3805476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597628" y="6099453"/>
            <a:ext cx="31777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Efficient Management</a:t>
            </a:r>
            <a:endParaRPr lang="en-US" sz="22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822525" y="5841444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1700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0690" y="3314700"/>
            <a:ext cx="13109019" cy="13585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RFID + AI + Big Data: Smarter Inventory Management</a:t>
            </a:r>
            <a:endParaRPr lang="en-US" sz="4250" dirty="0"/>
          </a:p>
        </p:txBody>
      </p:sp>
      <p:sp>
        <p:nvSpPr>
          <p:cNvPr id="4" name="Shape 1"/>
          <p:cNvSpPr/>
          <p:nvPr/>
        </p:nvSpPr>
        <p:spPr>
          <a:xfrm>
            <a:off x="760690" y="6316861"/>
            <a:ext cx="13109019" cy="30480"/>
          </a:xfrm>
          <a:prstGeom prst="roundRect">
            <a:avLst>
              <a:gd name="adj" fmla="val 299523"/>
            </a:avLst>
          </a:prstGeom>
          <a:solidFill>
            <a:srgbClr val="E5BEB2"/>
          </a:solidFill>
          <a:ln/>
        </p:spPr>
      </p:sp>
      <p:sp>
        <p:nvSpPr>
          <p:cNvPr id="5" name="Shape 2"/>
          <p:cNvSpPr/>
          <p:nvPr/>
        </p:nvSpPr>
        <p:spPr>
          <a:xfrm>
            <a:off x="3968234" y="5556230"/>
            <a:ext cx="30480" cy="760690"/>
          </a:xfrm>
          <a:prstGeom prst="roundRect">
            <a:avLst>
              <a:gd name="adj" fmla="val 299523"/>
            </a:avLst>
          </a:prstGeom>
          <a:solidFill>
            <a:srgbClr val="E5BEB2"/>
          </a:solidFill>
          <a:ln/>
        </p:spPr>
      </p:sp>
      <p:sp>
        <p:nvSpPr>
          <p:cNvPr id="6" name="Shape 3"/>
          <p:cNvSpPr/>
          <p:nvPr/>
        </p:nvSpPr>
        <p:spPr>
          <a:xfrm>
            <a:off x="3739039" y="6072366"/>
            <a:ext cx="488990" cy="488990"/>
          </a:xfrm>
          <a:prstGeom prst="roundRect">
            <a:avLst>
              <a:gd name="adj" fmla="val 18670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3908822" y="6153805"/>
            <a:ext cx="149304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550" dirty="0"/>
          </a:p>
        </p:txBody>
      </p:sp>
      <p:sp>
        <p:nvSpPr>
          <p:cNvPr id="8" name="Text 5"/>
          <p:cNvSpPr/>
          <p:nvPr/>
        </p:nvSpPr>
        <p:spPr>
          <a:xfrm>
            <a:off x="2625090" y="4999196"/>
            <a:ext cx="2717006" cy="339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Collection</a:t>
            </a:r>
            <a:endParaRPr lang="en-US" sz="2100" dirty="0"/>
          </a:p>
        </p:txBody>
      </p:sp>
      <p:sp>
        <p:nvSpPr>
          <p:cNvPr id="9" name="Shape 6"/>
          <p:cNvSpPr/>
          <p:nvPr/>
        </p:nvSpPr>
        <p:spPr>
          <a:xfrm>
            <a:off x="7299722" y="6316801"/>
            <a:ext cx="30480" cy="760690"/>
          </a:xfrm>
          <a:prstGeom prst="roundRect">
            <a:avLst>
              <a:gd name="adj" fmla="val 299523"/>
            </a:avLst>
          </a:prstGeom>
          <a:solidFill>
            <a:srgbClr val="E5BEB2"/>
          </a:solidFill>
          <a:ln/>
        </p:spPr>
      </p:sp>
      <p:sp>
        <p:nvSpPr>
          <p:cNvPr id="10" name="Shape 7"/>
          <p:cNvSpPr/>
          <p:nvPr/>
        </p:nvSpPr>
        <p:spPr>
          <a:xfrm>
            <a:off x="7070527" y="6072366"/>
            <a:ext cx="488990" cy="488990"/>
          </a:xfrm>
          <a:prstGeom prst="roundRect">
            <a:avLst>
              <a:gd name="adj" fmla="val 18670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216378" y="6153805"/>
            <a:ext cx="197168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550" dirty="0"/>
          </a:p>
        </p:txBody>
      </p:sp>
      <p:sp>
        <p:nvSpPr>
          <p:cNvPr id="12" name="Text 9"/>
          <p:cNvSpPr/>
          <p:nvPr/>
        </p:nvSpPr>
        <p:spPr>
          <a:xfrm>
            <a:off x="5956578" y="7294959"/>
            <a:ext cx="2717006" cy="339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Analysis</a:t>
            </a:r>
            <a:endParaRPr lang="en-US" sz="2100" dirty="0"/>
          </a:p>
        </p:txBody>
      </p:sp>
      <p:sp>
        <p:nvSpPr>
          <p:cNvPr id="13" name="Shape 10"/>
          <p:cNvSpPr/>
          <p:nvPr/>
        </p:nvSpPr>
        <p:spPr>
          <a:xfrm>
            <a:off x="10631329" y="5556230"/>
            <a:ext cx="30480" cy="760690"/>
          </a:xfrm>
          <a:prstGeom prst="roundRect">
            <a:avLst>
              <a:gd name="adj" fmla="val 299523"/>
            </a:avLst>
          </a:prstGeom>
          <a:solidFill>
            <a:srgbClr val="E5BEB2"/>
          </a:solidFill>
          <a:ln/>
        </p:spPr>
      </p:sp>
      <p:sp>
        <p:nvSpPr>
          <p:cNvPr id="14" name="Shape 11"/>
          <p:cNvSpPr/>
          <p:nvPr/>
        </p:nvSpPr>
        <p:spPr>
          <a:xfrm>
            <a:off x="10402133" y="6072366"/>
            <a:ext cx="488990" cy="488990"/>
          </a:xfrm>
          <a:prstGeom prst="roundRect">
            <a:avLst>
              <a:gd name="adj" fmla="val 18670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0554295" y="6153805"/>
            <a:ext cx="184547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550" dirty="0"/>
          </a:p>
        </p:txBody>
      </p:sp>
      <p:sp>
        <p:nvSpPr>
          <p:cNvPr id="16" name="Text 13"/>
          <p:cNvSpPr/>
          <p:nvPr/>
        </p:nvSpPr>
        <p:spPr>
          <a:xfrm>
            <a:off x="9288185" y="4999196"/>
            <a:ext cx="2717006" cy="339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Optimization</a:t>
            </a:r>
            <a:endParaRPr lang="en-US" sz="21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14575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GPS + AI + Cloud: Autonomous Vehicle Applications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4185761"/>
            <a:ext cx="3260646" cy="807958"/>
          </a:xfrm>
          <a:prstGeom prst="roundRect">
            <a:avLst>
              <a:gd name="adj" fmla="val 1179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4362926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4281249" y="4412575"/>
            <a:ext cx="15699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Navigation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4167783" y="4978479"/>
            <a:ext cx="9555480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7" name="Shape 5"/>
          <p:cNvSpPr/>
          <p:nvPr/>
        </p:nvSpPr>
        <p:spPr>
          <a:xfrm>
            <a:off x="793790" y="5107067"/>
            <a:ext cx="6521410" cy="807958"/>
          </a:xfrm>
          <a:prstGeom prst="roundRect">
            <a:avLst>
              <a:gd name="adj" fmla="val 1179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028224" y="5284232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542014" y="5333881"/>
            <a:ext cx="27915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Route Optimization</a:t>
            </a:r>
            <a:endParaRPr lang="en-US" sz="2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14325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Challenges and Opportunities: Security Concerns in IoT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615612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0955" y="6241137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61561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Breaches</a:t>
            </a:r>
            <a:endParaRPr lang="en-US" sz="2200" dirty="0"/>
          </a:p>
        </p:txBody>
      </p:sp>
      <p:sp>
        <p:nvSpPr>
          <p:cNvPr id="7" name="Shape 4"/>
          <p:cNvSpPr/>
          <p:nvPr/>
        </p:nvSpPr>
        <p:spPr>
          <a:xfrm>
            <a:off x="5216962" y="615612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369123" y="6241137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9" name="Text 6"/>
          <p:cNvSpPr/>
          <p:nvPr/>
        </p:nvSpPr>
        <p:spPr>
          <a:xfrm>
            <a:off x="5954078" y="6156127"/>
            <a:ext cx="31015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Device Vulnerabilities</a:t>
            </a:r>
            <a:endParaRPr lang="en-US" sz="2200" dirty="0"/>
          </a:p>
        </p:txBody>
      </p:sp>
      <p:sp>
        <p:nvSpPr>
          <p:cNvPr id="10" name="Shape 7"/>
          <p:cNvSpPr/>
          <p:nvPr/>
        </p:nvSpPr>
        <p:spPr>
          <a:xfrm>
            <a:off x="9640133" y="615612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798963" y="6241137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2" name="Text 9"/>
          <p:cNvSpPr/>
          <p:nvPr/>
        </p:nvSpPr>
        <p:spPr>
          <a:xfrm>
            <a:off x="10377249" y="61561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Privacy Risks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78161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Understanding Radio-Frequency Identification (RFID)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19981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0955" y="4284821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41998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Wireless Tech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69022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Tracking items using radio waves.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419981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37628" y="4284821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41998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Unique IDs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469022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Identifying items accurately.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89799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52619" y="5983010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897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Inventory Control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388417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Optimizing supply chain management.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8972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Addressing Privacy Issues in IoT Data Collection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247442"/>
            <a:ext cx="4347567" cy="9072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20604" y="64948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Encryption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020604" y="6985278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Protecting sensitive data.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357" y="5247442"/>
            <a:ext cx="4347567" cy="90725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68171" y="64948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Anonymization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368171" y="6985278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Removing personal identifiers.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8924" y="5247442"/>
            <a:ext cx="4347567" cy="90725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738" y="64948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Transparency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715738" y="6985278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Being clear with users.</a:t>
            </a:r>
            <a:endParaRPr lang="en-US" sz="17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008715"/>
            <a:ext cx="1190827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Future of IoT: Trends and Predictions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171003"/>
            <a:ext cx="635127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50B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2551748" y="62027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Devices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6693218"/>
            <a:ext cx="63512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Connected devices in use.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485221" y="5171003"/>
            <a:ext cx="63513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60%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9243298" y="62027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Growth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485221" y="6693218"/>
            <a:ext cx="63513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Projected annual growth.</a:t>
            </a:r>
            <a:endParaRPr lang="en-US" sz="1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48414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Case Study: Smart City Initiatives Leveraging IoT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532948"/>
            <a:ext cx="29250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Traffic Management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11409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Optimized traffic flow.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4532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Energy Efficiency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511409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Smart grids and lighting.</a:t>
            </a:r>
            <a:endParaRPr lang="en-US" sz="17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9933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Impact of 5G on IoT Technology Adoption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4057055"/>
            <a:ext cx="3664863" cy="823198"/>
          </a:xfrm>
          <a:prstGeom prst="roundRect">
            <a:avLst>
              <a:gd name="adj" fmla="val 11573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4291489"/>
            <a:ext cx="29156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Faster Data Transfer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10171867" y="4057055"/>
            <a:ext cx="3664863" cy="823198"/>
          </a:xfrm>
          <a:prstGeom prst="roundRect">
            <a:avLst>
              <a:gd name="adj" fmla="val 11573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406301" y="42914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Low Latency</a:t>
            </a:r>
            <a:endParaRPr lang="en-US" sz="2200" dirty="0"/>
          </a:p>
        </p:txBody>
      </p:sp>
      <p:sp>
        <p:nvSpPr>
          <p:cNvPr id="8" name="Shape 5"/>
          <p:cNvSpPr/>
          <p:nvPr/>
        </p:nvSpPr>
        <p:spPr>
          <a:xfrm>
            <a:off x="6280190" y="5107067"/>
            <a:ext cx="7556421" cy="823198"/>
          </a:xfrm>
          <a:prstGeom prst="roundRect">
            <a:avLst>
              <a:gd name="adj" fmla="val 11573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514624" y="53415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Increased Capacity</a:t>
            </a:r>
            <a:endParaRPr lang="en-US" sz="2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47480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Conclusion: Key Takeaways and the Future of IoT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446913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57355" y="4554141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4469130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Transforming Industries</a:t>
            </a:r>
            <a:endParaRPr lang="en-US" sz="2200" dirty="0"/>
          </a:p>
        </p:txBody>
      </p:sp>
      <p:sp>
        <p:nvSpPr>
          <p:cNvPr id="7" name="Shape 4"/>
          <p:cNvSpPr/>
          <p:nvPr/>
        </p:nvSpPr>
        <p:spPr>
          <a:xfrm>
            <a:off x="10171867" y="446913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24028" y="4554141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9" name="Text 6"/>
          <p:cNvSpPr/>
          <p:nvPr/>
        </p:nvSpPr>
        <p:spPr>
          <a:xfrm>
            <a:off x="10908983" y="44691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Driving Innovation</a:t>
            </a:r>
            <a:endParaRPr lang="en-US" sz="2200" dirty="0"/>
          </a:p>
        </p:txBody>
      </p:sp>
      <p:sp>
        <p:nvSpPr>
          <p:cNvPr id="10" name="Shape 7"/>
          <p:cNvSpPr/>
          <p:nvPr/>
        </p:nvSpPr>
        <p:spPr>
          <a:xfrm>
            <a:off x="6280190" y="571654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39019" y="5801558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2" name="Text 9"/>
          <p:cNvSpPr/>
          <p:nvPr/>
        </p:nvSpPr>
        <p:spPr>
          <a:xfrm>
            <a:off x="7017306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Connected World</a:t>
            </a:r>
            <a:endParaRPr lang="en-US" sz="2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94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How RFID Works: Tags, Readers, and Software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95227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31790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RFID Tags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3669506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Attached to objects.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31315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4539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RFID Readers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503039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Capture data.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67404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59008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Software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68022" y="6391275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Processes info.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241959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Applications of RFID in IoT: Supply Chain Management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999678"/>
            <a:ext cx="4196358" cy="823198"/>
          </a:xfrm>
          <a:prstGeom prst="roundRect">
            <a:avLst>
              <a:gd name="adj" fmla="val 11573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62341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Tracking Inventory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5216962" y="5999678"/>
            <a:ext cx="4196358" cy="823198"/>
          </a:xfrm>
          <a:prstGeom prst="roundRect">
            <a:avLst>
              <a:gd name="adj" fmla="val 11573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5451396" y="62341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Reducing Losses</a:t>
            </a:r>
            <a:endParaRPr lang="en-US" sz="2200" dirty="0"/>
          </a:p>
        </p:txBody>
      </p:sp>
      <p:sp>
        <p:nvSpPr>
          <p:cNvPr id="8" name="Shape 5"/>
          <p:cNvSpPr/>
          <p:nvPr/>
        </p:nvSpPr>
        <p:spPr>
          <a:xfrm>
            <a:off x="9640133" y="5999678"/>
            <a:ext cx="4196358" cy="823198"/>
          </a:xfrm>
          <a:prstGeom prst="roundRect">
            <a:avLst>
              <a:gd name="adj" fmla="val 11573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9874568" y="6234113"/>
            <a:ext cx="301061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Improving Efficiency</a:t>
            </a:r>
            <a:endParaRPr lang="en-US"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94253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GPS Technology: Location, Tracking, and Navigation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118711" y="3160752"/>
            <a:ext cx="30480" cy="4374475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5" name="Shape 2"/>
          <p:cNvSpPr/>
          <p:nvPr/>
        </p:nvSpPr>
        <p:spPr>
          <a:xfrm>
            <a:off x="1358622" y="3655814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6" name="Shape 3"/>
          <p:cNvSpPr/>
          <p:nvPr/>
        </p:nvSpPr>
        <p:spPr>
          <a:xfrm>
            <a:off x="878800" y="341590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55965" y="3500914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381488" y="33875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Satellite Network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381488" y="3877985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 coverage.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358622" y="5189577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11" name="Shape 8"/>
          <p:cNvSpPr/>
          <p:nvPr/>
        </p:nvSpPr>
        <p:spPr>
          <a:xfrm>
            <a:off x="878800" y="494966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30962" y="5034677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2381488" y="49213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Precise Positioning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2381488" y="5411748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Accurate tracking.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1358622" y="6723340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16" name="Shape 13"/>
          <p:cNvSpPr/>
          <p:nvPr/>
        </p:nvSpPr>
        <p:spPr>
          <a:xfrm>
            <a:off x="878800" y="648342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37630" y="6568440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2381488" y="64550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Navigation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2381488" y="6945511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Real-time guidance.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48414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GPS in IoT: Asset Tracking and Geofencing Examples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532948"/>
            <a:ext cx="28944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Real-Time Tracking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11409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Monitor valuable assets.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4532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Geofencing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511409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Set virtual boundaries.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66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Cloud Computing: The Backbone of IoT Data Storage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46236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Scalable Storage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114092"/>
            <a:ext cx="3785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Handle large data volumes.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676067" y="4548783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937790" y="33973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Remote Access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3887748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Access data from anywhere.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254246" y="3597712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9937790" y="58498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Processing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9937790" y="6340316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Analyze data efficiently.</a:t>
            </a:r>
            <a:endParaRPr lang="en-US" sz="17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783949" y="6323886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5392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Why Cloud Computing is Essential for IoT Scalability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725108"/>
            <a:ext cx="2173724" cy="807958"/>
          </a:xfrm>
          <a:prstGeom prst="roundRect">
            <a:avLst>
              <a:gd name="adj" fmla="val 1179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3902273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194328" y="3951923"/>
            <a:ext cx="18124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Volume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3080861" y="4517827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7" name="Shape 5"/>
          <p:cNvSpPr/>
          <p:nvPr/>
        </p:nvSpPr>
        <p:spPr>
          <a:xfrm>
            <a:off x="793790" y="4646414"/>
            <a:ext cx="4347567" cy="807958"/>
          </a:xfrm>
          <a:prstGeom prst="roundRect">
            <a:avLst>
              <a:gd name="adj" fmla="val 1179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028224" y="4823579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368171" y="4873228"/>
            <a:ext cx="15636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Processing</a:t>
            </a:r>
            <a:endParaRPr lang="en-US" sz="2200" dirty="0"/>
          </a:p>
        </p:txBody>
      </p:sp>
      <p:sp>
        <p:nvSpPr>
          <p:cNvPr id="10" name="Shape 8"/>
          <p:cNvSpPr/>
          <p:nvPr/>
        </p:nvSpPr>
        <p:spPr>
          <a:xfrm>
            <a:off x="5254704" y="5439132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11" name="Shape 9"/>
          <p:cNvSpPr/>
          <p:nvPr/>
        </p:nvSpPr>
        <p:spPr>
          <a:xfrm>
            <a:off x="793790" y="5567720"/>
            <a:ext cx="6521410" cy="807958"/>
          </a:xfrm>
          <a:prstGeom prst="roundRect">
            <a:avLst>
              <a:gd name="adj" fmla="val 1179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1028224" y="5744885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7542014" y="5794534"/>
            <a:ext cx="178760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Accessibility</a:t>
            </a:r>
            <a:endParaRPr lang="en-US" sz="2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731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Popular Cloud Platforms for IoT: AWS, Azure, Google Cloud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208496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038731"/>
            <a:ext cx="30995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Amazon Web Services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529149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Comprehensive IoT services.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3208496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60388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Microsoft Azure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6529268"/>
            <a:ext cx="41208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Integrated cloud solutions.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3208496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60387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Google Cloud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6529149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Advanced analytics capabilities.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545</Words>
  <Application>Microsoft Macintosh PowerPoint</Application>
  <PresentationFormat>Custom</PresentationFormat>
  <Paragraphs>182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Merriweather Bold</vt:lpstr>
      <vt:lpstr>Open Sans Medium</vt:lpstr>
      <vt:lpstr>Calibri</vt:lpstr>
      <vt:lpstr>Arial</vt:lpstr>
      <vt:lpstr>Open Sans</vt:lpstr>
      <vt:lpstr>Open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Microsoft Office User</cp:lastModifiedBy>
  <cp:revision>2</cp:revision>
  <dcterms:created xsi:type="dcterms:W3CDTF">2025-02-15T02:52:25Z</dcterms:created>
  <dcterms:modified xsi:type="dcterms:W3CDTF">2025-02-22T07:45:53Z</dcterms:modified>
</cp:coreProperties>
</file>