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4630400" cy="8229600"/>
  <p:notesSz cx="8229600" cy="146304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Merriweather Bold" pitchFamily="2" charset="77"/>
      <p:bold r:id="rId27"/>
    </p:embeddedFont>
    <p:embeddedFont>
      <p:font typeface="Open Sans" pitchFamily="2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64"/>
    <p:restoredTop sz="94610"/>
  </p:normalViewPr>
  <p:slideViewPr>
    <p:cSldViewPr snapToGrid="0" snapToObjects="1">
      <p:cViewPr varScale="1">
        <p:scale>
          <a:sx n="84" d="100"/>
          <a:sy n="84" d="100"/>
        </p:scale>
        <p:origin x="208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3072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019657"/>
            <a:ext cx="7556421" cy="28351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Real-time Tracking and Monitoring in Logistics: GPS, RFID, and Geofencing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5194935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Explore GPS, RFID, and geofencing for enhanced shipment visibility.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6370439" y="5962531"/>
            <a:ext cx="182285" cy="97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750"/>
              </a:lnSpc>
              <a:buNone/>
            </a:pPr>
            <a:r>
              <a:rPr lang="en-US" sz="750" dirty="0">
                <a:solidFill>
                  <a:srgbClr val="FFFFFF"/>
                </a:solidFill>
                <a:latin typeface="Open Sans Medium" pitchFamily="34" charset="0"/>
                <a:ea typeface="Open Sans Medium" pitchFamily="34" charset="-122"/>
                <a:cs typeface="Open Sans Medium" pitchFamily="34" charset="-120"/>
              </a:rPr>
              <a:t>WW</a:t>
            </a:r>
            <a:endParaRPr lang="en-US" sz="750" dirty="0"/>
          </a:p>
        </p:txBody>
      </p:sp>
      <p:sp>
        <p:nvSpPr>
          <p:cNvPr id="7" name="Text 4"/>
          <p:cNvSpPr/>
          <p:nvPr/>
        </p:nvSpPr>
        <p:spPr>
          <a:xfrm>
            <a:off x="6280190" y="5812869"/>
            <a:ext cx="1729145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Open Sans Bold" pitchFamily="34" charset="0"/>
                <a:ea typeface="Open Sans Bold" pitchFamily="34" charset="-122"/>
                <a:cs typeface="Open Sans Bold" pitchFamily="34" charset="-120"/>
              </a:rPr>
              <a:t>by Zailani bin Abdullah, Ph.D</a:t>
            </a:r>
            <a:endParaRPr lang="en-US" sz="2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014061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Advantages of RFID over Traditional Methods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402693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70955" y="4111943"/>
            <a:ext cx="15585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1530906" y="402693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Automation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530906" y="4517350"/>
            <a:ext cx="292774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Reduced manual labor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4685467" y="402693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4837628" y="4111943"/>
            <a:ext cx="205859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5422583" y="402693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Speed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5422583" y="4517350"/>
            <a:ext cx="292774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Faster scanning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793790" y="5362218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952619" y="5447228"/>
            <a:ext cx="19264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1530906" y="536221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Accuracy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1530906" y="5852636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Minimized errors</a:t>
            </a:r>
            <a:endParaRPr lang="en-US" sz="17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59825"/>
            <a:ext cx="1255347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Limitations of RFID Technology in Logistics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622233"/>
            <a:ext cx="2173724" cy="1306949"/>
          </a:xfrm>
          <a:prstGeom prst="roundRect">
            <a:avLst>
              <a:gd name="adj" fmla="val 728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028224" y="3048953"/>
            <a:ext cx="129897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3194328" y="2849047"/>
            <a:ext cx="173402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Read range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3194328" y="3339465"/>
            <a:ext cx="173402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Limited distance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3080861" y="3913942"/>
            <a:ext cx="10642402" cy="15240"/>
          </a:xfrm>
          <a:prstGeom prst="roundRect">
            <a:avLst>
              <a:gd name="adj" fmla="val 625116"/>
            </a:avLst>
          </a:prstGeom>
          <a:solidFill>
            <a:srgbClr val="E5BEB2"/>
          </a:solidFill>
          <a:ln/>
        </p:spPr>
      </p:sp>
      <p:sp>
        <p:nvSpPr>
          <p:cNvPr id="8" name="Shape 6"/>
          <p:cNvSpPr/>
          <p:nvPr/>
        </p:nvSpPr>
        <p:spPr>
          <a:xfrm>
            <a:off x="793790" y="4042529"/>
            <a:ext cx="4347567" cy="1306949"/>
          </a:xfrm>
          <a:prstGeom prst="roundRect">
            <a:avLst>
              <a:gd name="adj" fmla="val 728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1028224" y="4469249"/>
            <a:ext cx="171450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5368171" y="4269343"/>
            <a:ext cx="302871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Material interference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5368171" y="4759762"/>
            <a:ext cx="302871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Metal, liquids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5254704" y="5334238"/>
            <a:ext cx="8468558" cy="15240"/>
          </a:xfrm>
          <a:prstGeom prst="roundRect">
            <a:avLst>
              <a:gd name="adj" fmla="val 625116"/>
            </a:avLst>
          </a:prstGeom>
          <a:solidFill>
            <a:srgbClr val="E5BEB2"/>
          </a:solidFill>
          <a:ln/>
        </p:spPr>
      </p:sp>
      <p:sp>
        <p:nvSpPr>
          <p:cNvPr id="13" name="Shape 11"/>
          <p:cNvSpPr/>
          <p:nvPr/>
        </p:nvSpPr>
        <p:spPr>
          <a:xfrm>
            <a:off x="793790" y="5462826"/>
            <a:ext cx="6521410" cy="1306949"/>
          </a:xfrm>
          <a:prstGeom prst="roundRect">
            <a:avLst>
              <a:gd name="adj" fmla="val 728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1028224" y="5889546"/>
            <a:ext cx="160496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200" dirty="0"/>
          </a:p>
        </p:txBody>
      </p:sp>
      <p:sp>
        <p:nvSpPr>
          <p:cNvPr id="15" name="Text 13"/>
          <p:cNvSpPr/>
          <p:nvPr/>
        </p:nvSpPr>
        <p:spPr>
          <a:xfrm>
            <a:off x="7542014" y="5689640"/>
            <a:ext cx="198346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Cost</a:t>
            </a:r>
            <a:endParaRPr lang="en-US" sz="2200" dirty="0"/>
          </a:p>
        </p:txBody>
      </p:sp>
      <p:sp>
        <p:nvSpPr>
          <p:cNvPr id="16" name="Text 14"/>
          <p:cNvSpPr/>
          <p:nvPr/>
        </p:nvSpPr>
        <p:spPr>
          <a:xfrm>
            <a:off x="7542014" y="6180058"/>
            <a:ext cx="198346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Tagging every item</a:t>
            </a:r>
            <a:endParaRPr lang="en-US" sz="17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51109"/>
            <a:ext cx="1114163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Understanding Geofencing Technology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743789" y="426934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Virtual perimeter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759762"/>
            <a:ext cx="378523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Defined area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5676067" y="4194453"/>
            <a:ext cx="129897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9937790" y="304299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Triggers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9937790" y="3533418"/>
            <a:ext cx="3898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Entry/exit alerts</a:t>
            </a:r>
            <a:endParaRPr lang="en-US" sz="175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8254246" y="3243382"/>
            <a:ext cx="171450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9937790" y="549556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Actions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9937790" y="5985986"/>
            <a:ext cx="3898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Notifications, security</a:t>
            </a:r>
            <a:endParaRPr lang="en-US" sz="1750" dirty="0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7783949" y="5969556"/>
            <a:ext cx="160496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2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840224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How Geofencing Enhances Security and Efficiency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3306723"/>
            <a:ext cx="1134070" cy="136088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754422" y="353353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Theft prevention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754422" y="4023955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Alerts for unauthorized exits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190" y="4667607"/>
            <a:ext cx="1134070" cy="136088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754422" y="489442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Route optimization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7754422" y="5384840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Ensuring compliance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0190" y="6028492"/>
            <a:ext cx="1134070" cy="136088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754422" y="6255306"/>
            <a:ext cx="314063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Automated workflows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7754422" y="6745724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Streamlined processes</a:t>
            </a:r>
            <a:endParaRPr lang="en-US" sz="17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659612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Setting up Virtual Boundaries for Shipment Alerts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438126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70955" y="4466273"/>
            <a:ext cx="15585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1530906" y="438126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Define areas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530906" y="4871680"/>
            <a:ext cx="292774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Warehouses, depots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4685467" y="438126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4837628" y="4466273"/>
            <a:ext cx="205859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5422583" y="438126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Set rules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5422583" y="4871680"/>
            <a:ext cx="292774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Entry/exit triggers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793790" y="5716548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952619" y="5801558"/>
            <a:ext cx="19264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1530906" y="57165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Configure alerts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1530906" y="6206966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Notifications</a:t>
            </a:r>
            <a:endParaRPr lang="en-US" sz="17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548414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Real-world Applications: Geofencing in Action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4532948"/>
            <a:ext cx="314515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Delivery confirmation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5114092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Automatic proof of delivery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5332928" y="4532948"/>
            <a:ext cx="321290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Cold chain monitoring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332928" y="5114092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Temperature compliance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9872067" y="4532948"/>
            <a:ext cx="284023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Equipment tracking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9872067" y="5114092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Locating assets</a:t>
            </a:r>
            <a:endParaRPr lang="en-US" sz="17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830003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Integrating GPS, RFID, and Geofencing for Comprehensive Tracking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5587722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93790" y="638151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GPS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93790" y="6871930"/>
            <a:ext cx="41207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Location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4704" y="5587722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5254704" y="638151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RFID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5254704" y="6871930"/>
            <a:ext cx="41208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Identification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5738" y="5587722"/>
            <a:ext cx="566976" cy="56697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715738" y="638151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Geofencing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715738" y="6871930"/>
            <a:ext cx="41207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Security</a:t>
            </a:r>
            <a:endParaRPr lang="en-US" sz="17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186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78669" y="611862"/>
            <a:ext cx="7586663" cy="2085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450"/>
              </a:lnSpc>
              <a:buNone/>
            </a:pPr>
            <a:r>
              <a:rPr lang="en-US" sz="43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Data Analytics and Reporting for Informed Decisions</a:t>
            </a:r>
            <a:endParaRPr lang="en-US" sz="4350" dirty="0"/>
          </a:p>
        </p:txBody>
      </p:sp>
      <p:sp>
        <p:nvSpPr>
          <p:cNvPr id="4" name="Text 1"/>
          <p:cNvSpPr/>
          <p:nvPr/>
        </p:nvSpPr>
        <p:spPr>
          <a:xfrm>
            <a:off x="778669" y="3142774"/>
            <a:ext cx="3626406" cy="7341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750"/>
              </a:lnSpc>
              <a:buNone/>
            </a:pPr>
            <a:r>
              <a:rPr lang="en-US" sz="57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95%</a:t>
            </a:r>
            <a:endParaRPr lang="en-US" sz="5750" dirty="0"/>
          </a:p>
        </p:txBody>
      </p:sp>
      <p:sp>
        <p:nvSpPr>
          <p:cNvPr id="5" name="Text 2"/>
          <p:cNvSpPr/>
          <p:nvPr/>
        </p:nvSpPr>
        <p:spPr>
          <a:xfrm>
            <a:off x="1201222" y="4154924"/>
            <a:ext cx="2781181" cy="3476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Delivery Success</a:t>
            </a:r>
            <a:endParaRPr lang="en-US" sz="2150" dirty="0"/>
          </a:p>
        </p:txBody>
      </p:sp>
      <p:sp>
        <p:nvSpPr>
          <p:cNvPr id="6" name="Text 3"/>
          <p:cNvSpPr/>
          <p:nvPr/>
        </p:nvSpPr>
        <p:spPr>
          <a:xfrm>
            <a:off x="778669" y="4636056"/>
            <a:ext cx="3626406" cy="3559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On-time rate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4738807" y="3142774"/>
            <a:ext cx="3626525" cy="7341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750"/>
              </a:lnSpc>
              <a:buNone/>
            </a:pPr>
            <a:r>
              <a:rPr lang="en-US" sz="57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30%</a:t>
            </a:r>
            <a:endParaRPr lang="en-US" sz="5750" dirty="0"/>
          </a:p>
        </p:txBody>
      </p:sp>
      <p:sp>
        <p:nvSpPr>
          <p:cNvPr id="8" name="Text 5"/>
          <p:cNvSpPr/>
          <p:nvPr/>
        </p:nvSpPr>
        <p:spPr>
          <a:xfrm>
            <a:off x="5161478" y="4154924"/>
            <a:ext cx="2781181" cy="3476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Reduced Loss</a:t>
            </a:r>
            <a:endParaRPr lang="en-US" sz="2150" dirty="0"/>
          </a:p>
        </p:txBody>
      </p:sp>
      <p:sp>
        <p:nvSpPr>
          <p:cNvPr id="9" name="Text 6"/>
          <p:cNvSpPr/>
          <p:nvPr/>
        </p:nvSpPr>
        <p:spPr>
          <a:xfrm>
            <a:off x="4738807" y="4636056"/>
            <a:ext cx="3626525" cy="3559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Theft prevention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2758678" y="5770721"/>
            <a:ext cx="3626525" cy="7341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750"/>
              </a:lnSpc>
              <a:buNone/>
            </a:pPr>
            <a:r>
              <a:rPr lang="en-US" sz="57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15%</a:t>
            </a:r>
            <a:endParaRPr lang="en-US" sz="5750" dirty="0"/>
          </a:p>
        </p:txBody>
      </p:sp>
      <p:sp>
        <p:nvSpPr>
          <p:cNvPr id="11" name="Text 8"/>
          <p:cNvSpPr/>
          <p:nvPr/>
        </p:nvSpPr>
        <p:spPr>
          <a:xfrm>
            <a:off x="3181350" y="6782872"/>
            <a:ext cx="2781181" cy="3476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Cost Savings</a:t>
            </a:r>
            <a:endParaRPr lang="en-US" sz="2150" dirty="0"/>
          </a:p>
        </p:txBody>
      </p:sp>
      <p:sp>
        <p:nvSpPr>
          <p:cNvPr id="12" name="Text 9"/>
          <p:cNvSpPr/>
          <p:nvPr/>
        </p:nvSpPr>
        <p:spPr>
          <a:xfrm>
            <a:off x="2758678" y="7264003"/>
            <a:ext cx="3626525" cy="3559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Route optimization</a:t>
            </a:r>
            <a:endParaRPr lang="en-US" sz="17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548414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Case Study 1: Improving Delivery Times with Real-time Tracking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45329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Challenge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5114092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Late deliveries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5332928" y="45329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Solution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332928" y="5114092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Real-time tracking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9872067" y="45329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Results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9872067" y="5114092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Faster delivery times</a:t>
            </a:r>
            <a:endParaRPr lang="en-US" sz="17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445895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Case Study 2: Reducing Theft and Loss with Geofencing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3912394"/>
            <a:ext cx="3664863" cy="1322189"/>
          </a:xfrm>
          <a:prstGeom prst="roundRect">
            <a:avLst>
              <a:gd name="adj" fmla="val 7205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28224" y="414682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Challenge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8224" y="4637246"/>
            <a:ext cx="319599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Cargo theft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4685467" y="3912394"/>
            <a:ext cx="3664863" cy="1322189"/>
          </a:xfrm>
          <a:prstGeom prst="roundRect">
            <a:avLst>
              <a:gd name="adj" fmla="val 7205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919901" y="414682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Solution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919901" y="4637246"/>
            <a:ext cx="319599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Geofencing alerts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5461397"/>
            <a:ext cx="7556421" cy="1322189"/>
          </a:xfrm>
          <a:prstGeom prst="roundRect">
            <a:avLst>
              <a:gd name="adj" fmla="val 7205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028224" y="569583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Results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28224" y="6186249"/>
            <a:ext cx="70875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Reduced losses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548414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The Need for Shipment Visibility in Modern Logistics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4532948"/>
            <a:ext cx="327040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Customer expectations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5114092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Demand for transparency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5332928" y="4532948"/>
            <a:ext cx="348579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Supply chain complexity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332928" y="5114092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Global networks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9872067" y="4532948"/>
            <a:ext cx="303407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Competitive pressure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9872067" y="5114092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Cost efficiency</a:t>
            </a:r>
            <a:endParaRPr lang="en-US" sz="17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048703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The Future of Real-time Tracking in Logistics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605111" y="2806422"/>
            <a:ext cx="30480" cy="4374475"/>
          </a:xfrm>
          <a:prstGeom prst="roundRect">
            <a:avLst>
              <a:gd name="adj" fmla="val 312558"/>
            </a:avLst>
          </a:prstGeom>
          <a:solidFill>
            <a:srgbClr val="E5BEB2"/>
          </a:solidFill>
          <a:ln/>
        </p:spPr>
      </p:sp>
      <p:sp>
        <p:nvSpPr>
          <p:cNvPr id="5" name="Shape 2"/>
          <p:cNvSpPr/>
          <p:nvPr/>
        </p:nvSpPr>
        <p:spPr>
          <a:xfrm>
            <a:off x="6845022" y="3301484"/>
            <a:ext cx="793790" cy="30480"/>
          </a:xfrm>
          <a:prstGeom prst="roundRect">
            <a:avLst>
              <a:gd name="adj" fmla="val 312558"/>
            </a:avLst>
          </a:prstGeom>
          <a:solidFill>
            <a:srgbClr val="E5BEB2"/>
          </a:solidFill>
          <a:ln/>
        </p:spPr>
      </p:sp>
      <p:sp>
        <p:nvSpPr>
          <p:cNvPr id="6" name="Shape 3"/>
          <p:cNvSpPr/>
          <p:nvPr/>
        </p:nvSpPr>
        <p:spPr>
          <a:xfrm>
            <a:off x="6365200" y="3061573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6542365" y="3146584"/>
            <a:ext cx="15585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650" dirty="0"/>
          </a:p>
        </p:txBody>
      </p:sp>
      <p:sp>
        <p:nvSpPr>
          <p:cNvPr id="8" name="Text 5"/>
          <p:cNvSpPr/>
          <p:nvPr/>
        </p:nvSpPr>
        <p:spPr>
          <a:xfrm>
            <a:off x="7867888" y="303323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Enhanced visibility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7867888" y="3523655"/>
            <a:ext cx="596872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End-to-end tracking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845022" y="4835247"/>
            <a:ext cx="793790" cy="30480"/>
          </a:xfrm>
          <a:prstGeom prst="roundRect">
            <a:avLst>
              <a:gd name="adj" fmla="val 312558"/>
            </a:avLst>
          </a:prstGeom>
          <a:solidFill>
            <a:srgbClr val="E5BEB2"/>
          </a:solidFill>
          <a:ln/>
        </p:spPr>
      </p:sp>
      <p:sp>
        <p:nvSpPr>
          <p:cNvPr id="11" name="Shape 8"/>
          <p:cNvSpPr/>
          <p:nvPr/>
        </p:nvSpPr>
        <p:spPr>
          <a:xfrm>
            <a:off x="6365200" y="4595336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6517362" y="4680347"/>
            <a:ext cx="205859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650" dirty="0"/>
          </a:p>
        </p:txBody>
      </p:sp>
      <p:sp>
        <p:nvSpPr>
          <p:cNvPr id="13" name="Text 10"/>
          <p:cNvSpPr/>
          <p:nvPr/>
        </p:nvSpPr>
        <p:spPr>
          <a:xfrm>
            <a:off x="7867888" y="456699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Automation</a:t>
            </a:r>
            <a:endParaRPr lang="en-US" sz="2200" dirty="0"/>
          </a:p>
        </p:txBody>
      </p:sp>
      <p:sp>
        <p:nvSpPr>
          <p:cNvPr id="14" name="Text 11"/>
          <p:cNvSpPr/>
          <p:nvPr/>
        </p:nvSpPr>
        <p:spPr>
          <a:xfrm>
            <a:off x="7867888" y="5057418"/>
            <a:ext cx="596872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Smart logistics</a:t>
            </a:r>
            <a:endParaRPr lang="en-US" sz="1750" dirty="0"/>
          </a:p>
        </p:txBody>
      </p:sp>
      <p:sp>
        <p:nvSpPr>
          <p:cNvPr id="15" name="Shape 12"/>
          <p:cNvSpPr/>
          <p:nvPr/>
        </p:nvSpPr>
        <p:spPr>
          <a:xfrm>
            <a:off x="6845022" y="6369010"/>
            <a:ext cx="793790" cy="30480"/>
          </a:xfrm>
          <a:prstGeom prst="roundRect">
            <a:avLst>
              <a:gd name="adj" fmla="val 312558"/>
            </a:avLst>
          </a:prstGeom>
          <a:solidFill>
            <a:srgbClr val="E5BEB2"/>
          </a:solidFill>
          <a:ln/>
        </p:spPr>
      </p:sp>
      <p:sp>
        <p:nvSpPr>
          <p:cNvPr id="16" name="Shape 13"/>
          <p:cNvSpPr/>
          <p:nvPr/>
        </p:nvSpPr>
        <p:spPr>
          <a:xfrm>
            <a:off x="6365200" y="6129099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6524030" y="6214110"/>
            <a:ext cx="19264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650" dirty="0"/>
          </a:p>
        </p:txBody>
      </p:sp>
      <p:sp>
        <p:nvSpPr>
          <p:cNvPr id="18" name="Text 15"/>
          <p:cNvSpPr/>
          <p:nvPr/>
        </p:nvSpPr>
        <p:spPr>
          <a:xfrm>
            <a:off x="7867888" y="610076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Predictive analytics</a:t>
            </a:r>
            <a:endParaRPr lang="en-US" sz="2200" dirty="0"/>
          </a:p>
        </p:txBody>
      </p:sp>
      <p:sp>
        <p:nvSpPr>
          <p:cNvPr id="19" name="Text 16"/>
          <p:cNvSpPr/>
          <p:nvPr/>
        </p:nvSpPr>
        <p:spPr>
          <a:xfrm>
            <a:off x="7867888" y="6591181"/>
            <a:ext cx="596872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Proactive decision-making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830003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Introduction to Real-time Tracking Technologies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5587722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93790" y="638151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GPS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93790" y="6871930"/>
            <a:ext cx="41207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Global Positioning System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4704" y="5587722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5254704" y="638151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RFID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5254704" y="6871930"/>
            <a:ext cx="41208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Radio-Frequency Identification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5738" y="5587722"/>
            <a:ext cx="566976" cy="56697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715738" y="638151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Geofencing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715738" y="6871930"/>
            <a:ext cx="41207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Virtual boundaries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659612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Deep Dive: Global Positioning System (GPS) for Logistics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438126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457355" y="4466273"/>
            <a:ext cx="15585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7017306" y="438126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Satellite network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7017306" y="4871680"/>
            <a:ext cx="292774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Constellation of satellites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10171867" y="438126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10324028" y="4466273"/>
            <a:ext cx="205859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10908983" y="438126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Triangulation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10908983" y="4871680"/>
            <a:ext cx="292774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Calculating location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6280190" y="5716548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6439019" y="5801558"/>
            <a:ext cx="19264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7017306" y="57165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Real-time data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7017306" y="6206966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Continuous updates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194554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GPS Tracking Benefits: Precision and Coverage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2952274"/>
            <a:ext cx="1134070" cy="136088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754422" y="317908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Accuracy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754422" y="3669506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Precise location data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190" y="4313158"/>
            <a:ext cx="1134070" cy="136088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754422" y="453997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Wide coverage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7754422" y="5030391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Global tracking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0190" y="5674042"/>
            <a:ext cx="1134070" cy="136088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754422" y="5900857"/>
            <a:ext cx="317123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Real-time monitoring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7754422" y="6391275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Instant updates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05376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Challenges of GPS Implementation in Logistics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976563"/>
            <a:ext cx="2173724" cy="1306949"/>
          </a:xfrm>
          <a:prstGeom prst="roundRect">
            <a:avLst>
              <a:gd name="adj" fmla="val 728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028224" y="3403283"/>
            <a:ext cx="129897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3194328" y="3203377"/>
            <a:ext cx="262520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Signal obstruction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3194328" y="3693795"/>
            <a:ext cx="26252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Urban canyons, tunnels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3080861" y="4268272"/>
            <a:ext cx="10642402" cy="15240"/>
          </a:xfrm>
          <a:prstGeom prst="roundRect">
            <a:avLst>
              <a:gd name="adj" fmla="val 625116"/>
            </a:avLst>
          </a:prstGeom>
          <a:solidFill>
            <a:srgbClr val="E5BEB2"/>
          </a:solidFill>
          <a:ln/>
        </p:spPr>
      </p:sp>
      <p:sp>
        <p:nvSpPr>
          <p:cNvPr id="8" name="Shape 6"/>
          <p:cNvSpPr/>
          <p:nvPr/>
        </p:nvSpPr>
        <p:spPr>
          <a:xfrm>
            <a:off x="793790" y="4396859"/>
            <a:ext cx="4347567" cy="1306949"/>
          </a:xfrm>
          <a:prstGeom prst="roundRect">
            <a:avLst>
              <a:gd name="adj" fmla="val 728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1028224" y="4823579"/>
            <a:ext cx="171450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5368171" y="4623673"/>
            <a:ext cx="285869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Power consumption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5368171" y="5114092"/>
            <a:ext cx="285869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Battery life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5254704" y="5688568"/>
            <a:ext cx="8468558" cy="15240"/>
          </a:xfrm>
          <a:prstGeom prst="roundRect">
            <a:avLst>
              <a:gd name="adj" fmla="val 625116"/>
            </a:avLst>
          </a:prstGeom>
          <a:solidFill>
            <a:srgbClr val="E5BEB2"/>
          </a:solidFill>
          <a:ln/>
        </p:spPr>
      </p:sp>
      <p:sp>
        <p:nvSpPr>
          <p:cNvPr id="13" name="Shape 11"/>
          <p:cNvSpPr/>
          <p:nvPr/>
        </p:nvSpPr>
        <p:spPr>
          <a:xfrm>
            <a:off x="793790" y="5817156"/>
            <a:ext cx="6521410" cy="1306949"/>
          </a:xfrm>
          <a:prstGeom prst="roundRect">
            <a:avLst>
              <a:gd name="adj" fmla="val 728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1028224" y="6243876"/>
            <a:ext cx="160496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200" dirty="0"/>
          </a:p>
        </p:txBody>
      </p:sp>
      <p:sp>
        <p:nvSpPr>
          <p:cNvPr id="15" name="Text 13"/>
          <p:cNvSpPr/>
          <p:nvPr/>
        </p:nvSpPr>
        <p:spPr>
          <a:xfrm>
            <a:off x="7542014" y="6043970"/>
            <a:ext cx="266688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Cost</a:t>
            </a:r>
            <a:endParaRPr lang="en-US" sz="2200" dirty="0"/>
          </a:p>
        </p:txBody>
      </p:sp>
      <p:sp>
        <p:nvSpPr>
          <p:cNvPr id="16" name="Text 14"/>
          <p:cNvSpPr/>
          <p:nvPr/>
        </p:nvSpPr>
        <p:spPr>
          <a:xfrm>
            <a:off x="7542014" y="6534388"/>
            <a:ext cx="266688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Hardware and data plans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6660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Radio-Frequency Identification (RFID) Explained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743789" y="462367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Tags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5114092"/>
            <a:ext cx="378523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Attached to items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767846"/>
            <a:ext cx="4564975" cy="4564975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5676067" y="4548783"/>
            <a:ext cx="129897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9937790" y="339732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Readers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9937790" y="3887748"/>
            <a:ext cx="3898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Detect tags</a:t>
            </a:r>
            <a:endParaRPr lang="en-US" sz="175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653" y="2767846"/>
            <a:ext cx="4564975" cy="4564975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8254246" y="3597712"/>
            <a:ext cx="171450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9937790" y="584989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Data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9937790" y="6340316"/>
            <a:ext cx="3898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Transmitted wirelessly</a:t>
            </a:r>
            <a:endParaRPr lang="en-US" sz="1750" dirty="0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767846"/>
            <a:ext cx="4564975" cy="4564975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7783949" y="6323886"/>
            <a:ext cx="160496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548414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RFID Applications in Warehouse Management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45329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Inventory control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5114092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Automated tracking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5332928" y="45329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Asset management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332928" y="5114092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Locating equipment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9872067" y="45329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Order fulfillment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9872067" y="5114092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Efficient picking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800344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RFID for Tracking Goods in Transit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3558064"/>
            <a:ext cx="3664863" cy="1322189"/>
          </a:xfrm>
          <a:prstGeom prst="roundRect">
            <a:avLst>
              <a:gd name="adj" fmla="val 7205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514624" y="379249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Real-time visibility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514624" y="4282916"/>
            <a:ext cx="319599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Monitor goods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10171867" y="3558064"/>
            <a:ext cx="3664863" cy="1322189"/>
          </a:xfrm>
          <a:prstGeom prst="roundRect">
            <a:avLst>
              <a:gd name="adj" fmla="val 7205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0406301" y="379249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Reduced loss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406301" y="4282916"/>
            <a:ext cx="319599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Prevent theft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280190" y="5107067"/>
            <a:ext cx="7556421" cy="1322189"/>
          </a:xfrm>
          <a:prstGeom prst="roundRect">
            <a:avLst>
              <a:gd name="adj" fmla="val 7205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514624" y="534150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Improved security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6514624" y="5831919"/>
            <a:ext cx="70875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Secure supply chain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441</Words>
  <Application>Microsoft Macintosh PowerPoint</Application>
  <PresentationFormat>Custom</PresentationFormat>
  <Paragraphs>184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Merriweather Bold</vt:lpstr>
      <vt:lpstr>Calibri</vt:lpstr>
      <vt:lpstr>Arial</vt:lpstr>
      <vt:lpstr>Open Sans Bold</vt:lpstr>
      <vt:lpstr>Open Sans</vt:lpstr>
      <vt:lpstr>Open Sans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Microsoft Office User</cp:lastModifiedBy>
  <cp:revision>3</cp:revision>
  <dcterms:created xsi:type="dcterms:W3CDTF">2025-02-15T03:13:19Z</dcterms:created>
  <dcterms:modified xsi:type="dcterms:W3CDTF">2025-02-23T10:36:35Z</dcterms:modified>
</cp:coreProperties>
</file>