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4630400" cy="8229600"/>
  <p:notesSz cx="8229600" cy="146304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erriweather Bold" pitchFamily="2" charset="77"/>
      <p:bold r:id="rId31"/>
    </p:embeddedFont>
    <p:embeddedFont>
      <p:font typeface="Open Sans" pitchFamily="2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160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9657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Cold Chain Management: Preserving Perishables Through Temperature Monitoring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1949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Maintaining product integrity from origin to consumer.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84039" y="5962531"/>
            <a:ext cx="18228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WW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793790" y="5812869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059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Cloud-based Platforms for Data Analysis and Visualization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781782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4046101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4008596"/>
            <a:ext cx="11837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Insights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4602837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646414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8591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873228"/>
            <a:ext cx="12034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Analysis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5467469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511046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74068" y="5688211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737860"/>
            <a:ext cx="6521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</a:t>
            </a:r>
            <a:endParaRPr 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392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Analytics: Identifying Trends and Anomalies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25108"/>
            <a:ext cx="2173724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90227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951923"/>
            <a:ext cx="12083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Patterns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3080861" y="4517827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4646414"/>
            <a:ext cx="4347567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28224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68171" y="4873228"/>
            <a:ext cx="11837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Insights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5254704" y="5439132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1" name="Shape 9"/>
          <p:cNvSpPr/>
          <p:nvPr/>
        </p:nvSpPr>
        <p:spPr>
          <a:xfrm>
            <a:off x="793790" y="5567720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28224" y="5744885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542014" y="5794534"/>
            <a:ext cx="9311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Action</a:t>
            </a:r>
            <a:endParaRPr lang="en-US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292" y="489704"/>
            <a:ext cx="11573708" cy="556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Analytics: Preventing Spoilage and Waste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92" y="1402437"/>
            <a:ext cx="10508337" cy="5884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292" y="7487364"/>
            <a:ext cx="13383816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Predicting temperature deviations, minimizing risks.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844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 1: Pharmaceutical Cold Chain Success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29627"/>
            <a:ext cx="5670590" cy="35046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517719"/>
            <a:ext cx="28751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Vaccine distribution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700813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Improved delivery, ensured potency.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0331" y="581739"/>
            <a:ext cx="13149739" cy="132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 2: Fresh Produce Delivery Optimization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31" y="2458998"/>
            <a:ext cx="5891332" cy="39275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0331" y="6624399"/>
            <a:ext cx="2892266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Reduced transit times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740331" y="7166372"/>
            <a:ext cx="6316861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Improved freshness, reduced waste.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580828" y="2432566"/>
            <a:ext cx="2644259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Monitoring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7580828" y="2974538"/>
            <a:ext cx="6316861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Reduced waste, increased freshness.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816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in Cold Chain Implementation: Cost, Infrastructure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28482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Initial investment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 upfront costs, technology integration.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28482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Infrastructure gaps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Limited access to facilities, remote areas.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9830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Maintenance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Ongoing maintenance and training costs.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644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Overcoming Challenges: Strategies for Effective Management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965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Strategic planning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45579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Assess needs, phased implementation.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965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Collaboration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45579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Partnerships, shared resources, training.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4284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8772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Innovation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36770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Cost-effective technologies, automation.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6797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Role of Packaging in Temperature Control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2569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419481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Protection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909899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Shield goods, extends shelf life.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362569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4419481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Insulation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25904" y="4909899"/>
            <a:ext cx="22920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Maintains temperature, minimizes fluctuations.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362569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4419481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Information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8138" y="4909899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Provides instructions, temperature history.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0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Insulated Containers and Refrigerants: Choosing the Right Solution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306723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5335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Containers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402395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Vacuum Insulated Panels (VIPs).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67607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894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Refrigerants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38484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Dry ice, gel packs, phase-change materials.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02849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6255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Evaluation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74572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Match the requirements.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Sustainable Cold Chain Practices: Reducing Environmental Impact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623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Energy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Efficient refrigeration, renewables.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76067" y="45487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Packaging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88774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Eco-friendly materials, recycling.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4246" y="359771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Emissions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634031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Lower carbon footprint.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83949" y="632388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What is the Cold Chain? Definition and Importance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Temperature-controlled supply chain.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Importance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Preserves perishables, ensures safety.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Components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Refrigeration, monitoring, transport.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059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Cold Chain: Innovations and Emerging Technologies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781782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4046101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4008596"/>
            <a:ext cx="17065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4602837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646414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8591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873228"/>
            <a:ext cx="19629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Digitalization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5467469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511046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74068" y="5688211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737860"/>
            <a:ext cx="18057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</a:t>
            </a:r>
            <a:endParaRPr lang="en-US" sz="2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392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 and Machine Learning in Cold Chain Optimization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25108"/>
            <a:ext cx="2173724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90227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951923"/>
            <a:ext cx="18892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3080861" y="4517827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4646414"/>
            <a:ext cx="4347567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28224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68171" y="4873228"/>
            <a:ext cx="14845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Prediction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5254704" y="5439132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1" name="Shape 9"/>
          <p:cNvSpPr/>
          <p:nvPr/>
        </p:nvSpPr>
        <p:spPr>
          <a:xfrm>
            <a:off x="793790" y="5567720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28224" y="5744885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542014" y="5794534"/>
            <a:ext cx="17065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292" y="489704"/>
            <a:ext cx="12500610" cy="556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Blockchain for Enhanced Traceability and Transparency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92" y="1402437"/>
            <a:ext cx="10508337" cy="588466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292" y="7487364"/>
            <a:ext cx="13383816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Immutable record, end-to-end visibility, secure transactions.</a:t>
            </a:r>
            <a:endParaRPr lang="en-US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844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Cold Chain Security: Protecting Against Tampering and Theft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29627"/>
            <a:ext cx="5670590" cy="350460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5177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Monitoring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700813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Tracking, intrusion detection.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Key Takeaways: Best Practices for Cold Chain Success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Monitoring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 real-time temperature monitoring.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Compliance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Adhere to regulatory standards, guidelines.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Sustainability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Adopt practices, reduce waste.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816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Perishable Goods Landscape: Challenges &amp; Opportunities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28482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Spoilage, waste, regulations.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28482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Opportunities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Efficiency, new markets, sustainability.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9830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Goods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Food, pharma, chemicals, electronics.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644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Why Temperature Monitoring Matters: Impact on Quality &amp; Safety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965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Quality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45579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Maintains freshness, flavor, efficacy.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965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Safety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45579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Prevents bacterial growth, toxins.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64284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8772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Compliance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36770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Meets regulatory requirements, standards.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765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Regulatory Compliance: Standards and Guidelines (e.g., FDA, EU)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34304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513683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FDA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5627251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Food and Drug Administration.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434304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5136833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EU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5627251"/>
            <a:ext cx="22920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European Union regulations.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434304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513683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Standards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5627251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ISO, HACCP, GMP.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2711" y="576858"/>
            <a:ext cx="7678579" cy="130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Core Components of Cold Chain Management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1035248" y="2199323"/>
            <a:ext cx="22860" cy="5453301"/>
          </a:xfrm>
          <a:prstGeom prst="roundRect">
            <a:avLst>
              <a:gd name="adj" fmla="val 384687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259324" y="2658904"/>
            <a:ext cx="732711" cy="22860"/>
          </a:xfrm>
          <a:prstGeom prst="roundRect">
            <a:avLst>
              <a:gd name="adj" fmla="val 384687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811173" y="2434828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74765" y="2513290"/>
            <a:ext cx="143828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2198251" y="2408634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Storage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198251" y="2861310"/>
            <a:ext cx="62130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Refrigerated warehouses, freezers.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59324" y="4074557"/>
            <a:ext cx="732711" cy="22860"/>
          </a:xfrm>
          <a:prstGeom prst="roundRect">
            <a:avLst>
              <a:gd name="adj" fmla="val 384687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811173" y="3850481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51667" y="3928943"/>
            <a:ext cx="19002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2198251" y="3824288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Transportation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198251" y="4276963"/>
            <a:ext cx="62130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Refrigerated trucks, containers.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259324" y="5490210"/>
            <a:ext cx="732711" cy="22860"/>
          </a:xfrm>
          <a:prstGeom prst="roundRect">
            <a:avLst>
              <a:gd name="adj" fmla="val 384687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811173" y="5266134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57739" y="5344597"/>
            <a:ext cx="177760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2198251" y="5239941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Monitoring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198251" y="5692616"/>
            <a:ext cx="62130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Sensors, data loggers, software.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1259324" y="6905863"/>
            <a:ext cx="732711" cy="22860"/>
          </a:xfrm>
          <a:prstGeom prst="roundRect">
            <a:avLst>
              <a:gd name="adj" fmla="val 384687"/>
            </a:avLst>
          </a:prstGeom>
          <a:solidFill>
            <a:srgbClr val="E5BEB2"/>
          </a:solidFill>
          <a:ln/>
        </p:spPr>
      </p:sp>
      <p:sp>
        <p:nvSpPr>
          <p:cNvPr id="21" name="Shape 18"/>
          <p:cNvSpPr/>
          <p:nvPr/>
        </p:nvSpPr>
        <p:spPr>
          <a:xfrm>
            <a:off x="811173" y="6681788"/>
            <a:ext cx="471011" cy="471011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942856" y="6760250"/>
            <a:ext cx="207645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450" dirty="0"/>
          </a:p>
        </p:txBody>
      </p:sp>
      <p:sp>
        <p:nvSpPr>
          <p:cNvPr id="23" name="Text 20"/>
          <p:cNvSpPr/>
          <p:nvPr/>
        </p:nvSpPr>
        <p:spPr>
          <a:xfrm>
            <a:off x="2198251" y="6655594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Packaging</a:t>
            </a:r>
            <a:endParaRPr lang="en-US" sz="2050" dirty="0"/>
          </a:p>
        </p:txBody>
      </p:sp>
      <p:sp>
        <p:nvSpPr>
          <p:cNvPr id="24" name="Text 21"/>
          <p:cNvSpPr/>
          <p:nvPr/>
        </p:nvSpPr>
        <p:spPr>
          <a:xfrm>
            <a:off x="2198251" y="7108269"/>
            <a:ext cx="62130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Insulated containers, refrigerants.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0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Temperature Monitoring Technologies: Sensors, Data Loggers, and IoT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306723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5335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402395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Measure temperature.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67607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894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Loggers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38484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Record data over time.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02849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6255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74572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tracking, connectivity.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Monitoring vs. Periodic Checks: Advantages and Disadvantages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Continuous, immediate alerts.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Periodic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Snapshot, manual checks.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Accuracy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11409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Increased accuracy, reduced risk.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Wireless Sensor Networks (WSNs) for Cold Chain Monitoring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8774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Collect data.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331387" y="351627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3397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Network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88774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Transmit wirelessly.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536543" y="3904774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Gateway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634031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Connect to cloud.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153519" y="6130647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857256" y="58498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634031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Processed and analyzed.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914192" y="5742146"/>
            <a:ext cx="18740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624</Words>
  <Application>Microsoft Macintosh PowerPoint</Application>
  <PresentationFormat>Custom</PresentationFormat>
  <Paragraphs>190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Merriweather Bold</vt:lpstr>
      <vt:lpstr>Open Sans Bold</vt:lpstr>
      <vt:lpstr>Calibri</vt:lpstr>
      <vt:lpstr>Open Sans Medium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2</cp:revision>
  <dcterms:created xsi:type="dcterms:W3CDTF">2025-02-15T03:43:57Z</dcterms:created>
  <dcterms:modified xsi:type="dcterms:W3CDTF">2025-02-25T04:39:36Z</dcterms:modified>
</cp:coreProperties>
</file>